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65" r:id="rId3"/>
    <p:sldId id="268" r:id="rId5"/>
    <p:sldId id="262" r:id="rId6"/>
    <p:sldId id="269" r:id="rId7"/>
    <p:sldId id="271" r:id="rId8"/>
    <p:sldId id="264" r:id="rId9"/>
    <p:sldId id="272" r:id="rId10"/>
    <p:sldId id="276" r:id="rId11"/>
    <p:sldId id="277" r:id="rId12"/>
    <p:sldId id="278" r:id="rId13"/>
    <p:sldId id="279" r:id="rId14"/>
    <p:sldId id="273" r:id="rId15"/>
    <p:sldId id="280" r:id="rId16"/>
    <p:sldId id="281" r:id="rId17"/>
  </p:sldIdLst>
  <p:sldSz cx="9144000" cy="5143500" type="screen16x9"/>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3AE"/>
    <a:srgbClr val="004578"/>
    <a:srgbClr val="F3F1E5"/>
    <a:srgbClr val="B2D5D7"/>
    <a:srgbClr val="5B9BD5"/>
    <a:srgbClr val="2CB6C0"/>
    <a:srgbClr val="01B4E3"/>
    <a:srgbClr val="EE7422"/>
    <a:srgbClr val="0066A1"/>
    <a:srgbClr val="CC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02"/>
    <p:restoredTop sz="93646"/>
  </p:normalViewPr>
  <p:slideViewPr>
    <p:cSldViewPr snapToGrid="0" snapToObjects="1">
      <p:cViewPr varScale="1">
        <p:scale>
          <a:sx n="142" d="100"/>
          <a:sy n="142" d="100"/>
        </p:scale>
        <p:origin x="192"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尊敬的专家、学者下午好，我是来自中南大学的陈晓龙。下面我将分享的论文是《</a:t>
            </a:r>
            <a:r>
              <a:rPr lang="en-US" altLang="zh-CN" dirty="0"/>
              <a:t>k</a:t>
            </a:r>
            <a:r>
              <a:rPr lang="zh-CN" altLang="en-US" dirty="0"/>
              <a:t>》。这篇论文主要是解决足式机器人中的电池故障诊断问题。</a:t>
            </a:r>
            <a:endParaRPr lang="zh-CN" altLang="en-US" dirty="0"/>
          </a:p>
          <a:p>
            <a:r>
              <a:rPr lang="en-US" altLang="zh-CN" dirty="0"/>
              <a:t>Good afternoon respected experts and scholars, I am Xiaolong </a:t>
            </a:r>
            <a:r>
              <a:rPr lang="en-US" altLang="zh-CN" dirty="0">
                <a:sym typeface="+mn-ea"/>
              </a:rPr>
              <a:t>Chen </a:t>
            </a:r>
            <a:r>
              <a:rPr lang="en-US" altLang="zh-CN" dirty="0"/>
              <a:t>from Central South University. The paper I will be presenting is titled "k". This paper mainly addresses the issue of battery fault diagnosis in </a:t>
            </a:r>
            <a:r>
              <a:rPr lang="en-US" dirty="0">
                <a:sym typeface="+mn-ea"/>
              </a:rPr>
              <a:t>Quadrupedal </a:t>
            </a:r>
            <a:r>
              <a:rPr lang="en-US" altLang="zh-CN" dirty="0"/>
              <a:t>robots.</a:t>
            </a:r>
            <a:endParaRPr lang="en-US" altLang="zh-CN" dirty="0"/>
          </a:p>
        </p:txBody>
      </p:sp>
      <p:sp>
        <p:nvSpPr>
          <p:cNvPr id="4" name="Slide Number Placeholder 3"/>
          <p:cNvSpPr>
            <a:spLocks noGrp="1"/>
          </p:cNvSpPr>
          <p:nvPr>
            <p:ph type="sldNum" sz="quarter" idx="10"/>
          </p:nvPr>
        </p:nvSpPr>
        <p:spPr/>
        <p:txBody>
          <a:bodyPr/>
          <a:lstStyle/>
          <a:p>
            <a:fld id="{DFF362D4-5DD5-1441-A093-8EF5773AF7CF}"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传统的固定阈值容易造成误诊断，本文基于电池单体的一致性，设计了自适应的动态阈值</a:t>
            </a:r>
            <a:r>
              <a:rPr lang="en-US" altLang="zh-CN"/>
              <a:t>τ</a:t>
            </a:r>
            <a:r>
              <a:rPr lang="zh-CN" altLang="en-US"/>
              <a:t>，该方法可以显著减少故障诊断的误判率。</a:t>
            </a:r>
            <a:endParaRPr lang="zh-CN" altLang="en-US"/>
          </a:p>
          <a:p>
            <a:r>
              <a:rPr lang="zh-CN" altLang="en-US"/>
              <a:t>自适应阈值的计算方法如右侧公式所示，首先，分别计算电池包中七个电池的重构误差，然后计算它们的重构误差的均值和方差。如果电池包的平均重构误差大于基础阈值，则使用</a:t>
            </a:r>
            <a:r>
              <a:rPr lang="en-US" altLang="zh-CN"/>
              <a:t>3σ</a:t>
            </a:r>
            <a:r>
              <a:rPr lang="zh-CN" altLang="en-US"/>
              <a:t>法则得到最后的动态阈值。</a:t>
            </a:r>
            <a:endParaRPr lang="zh-CN" altLang="en-US"/>
          </a:p>
          <a:p>
            <a:r>
              <a:rPr lang="zh-CN" altLang="en-US"/>
              <a:t>如图所示为电池包中</a:t>
            </a:r>
            <a:r>
              <a:rPr lang="en-US" altLang="zh-CN"/>
              <a:t>7</a:t>
            </a:r>
            <a:r>
              <a:rPr lang="zh-CN" altLang="en-US"/>
              <a:t>个电池单体的重构误差，其中</a:t>
            </a:r>
            <a:r>
              <a:rPr lang="en-US" altLang="zh-CN"/>
              <a:t>cell 5</a:t>
            </a:r>
            <a:r>
              <a:rPr lang="zh-CN" altLang="en-US"/>
              <a:t>为发生故障的电池，如果仅使用固定阈值，则在故障时刻，其他电池的误诊断率会非常高。</a:t>
            </a:r>
            <a:endParaRPr lang="zh-CN" altLang="en-US"/>
          </a:p>
          <a:p>
            <a:endParaRPr lang="en-US" altLang="zh-CN"/>
          </a:p>
          <a:p>
            <a:r>
              <a:rPr lang="zh-CN" altLang="en-US">
                <a:sym typeface="+mn-ea"/>
              </a:rPr>
              <a:t>Here </a:t>
            </a:r>
            <a:r>
              <a:rPr lang="en-US" altLang="zh-CN">
                <a:sym typeface="+mn-ea"/>
              </a:rPr>
              <a:t>I </a:t>
            </a:r>
            <a:r>
              <a:rPr lang="zh-CN" altLang="en-US">
                <a:sym typeface="+mn-ea"/>
              </a:rPr>
              <a:t>will introduce the</a:t>
            </a:r>
            <a:r>
              <a:rPr lang="en-US" altLang="zh-CN">
                <a:sym typeface="+mn-ea"/>
              </a:rPr>
              <a:t> Self-adaptive Dynamic Threshold proposed in this paper.</a:t>
            </a:r>
            <a:endParaRPr lang="en-US" altLang="zh-CN">
              <a:sym typeface="+mn-ea"/>
            </a:endParaRPr>
          </a:p>
          <a:p>
            <a:r>
              <a:rPr lang="en-US" altLang="zh-CN"/>
              <a:t>F</a:t>
            </a:r>
            <a:r>
              <a:rPr lang="zh-CN" altLang="en-US"/>
              <a:t>irst, calculate the reconstruction errors of seven cells in the battery pack, and then calculate their mean and variance. If the </a:t>
            </a:r>
            <a:r>
              <a:rPr lang="en-US" altLang="zh-CN"/>
              <a:t>mean value </a:t>
            </a:r>
            <a:r>
              <a:rPr lang="zh-CN" altLang="en-US"/>
              <a:t>reconstruction error exceeds the baseline threshold, the final dynamic threshold is determined using the 3σ rule.</a:t>
            </a:r>
            <a:endParaRPr lang="zh-CN" altLang="en-US"/>
          </a:p>
          <a:p>
            <a:endParaRPr lang="zh-CN" altLang="en-US"/>
          </a:p>
          <a:p>
            <a:r>
              <a:rPr lang="zh-CN" altLang="en-US"/>
              <a:t> Among them, cell 5 is the faulty cell. If only a fixed threshold is used, the misdiagnosis rate of other cells will be very high at the time of failure.</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接下来将介绍实验结果与分析。</a:t>
            </a:r>
            <a:r>
              <a:rPr lang="zh-CN" altLang="en-US">
                <a:sym typeface="+mn-ea"/>
              </a:rPr>
              <a:t>本文使用了</a:t>
            </a:r>
            <a:r>
              <a:rPr lang="en-US" altLang="zh-CN">
                <a:sym typeface="+mn-ea"/>
              </a:rPr>
              <a:t>6</a:t>
            </a:r>
            <a:r>
              <a:rPr lang="zh-CN" altLang="en-US">
                <a:sym typeface="+mn-ea"/>
              </a:rPr>
              <a:t>个电池包作为训练集、</a:t>
            </a:r>
            <a:r>
              <a:rPr lang="en-US" altLang="zh-CN">
                <a:sym typeface="+mn-ea"/>
              </a:rPr>
              <a:t>2</a:t>
            </a:r>
            <a:r>
              <a:rPr lang="zh-CN" altLang="en-US">
                <a:sym typeface="+mn-ea"/>
              </a:rPr>
              <a:t>个电池包作为验证集、</a:t>
            </a:r>
            <a:r>
              <a:rPr lang="en-US" altLang="zh-CN">
                <a:sym typeface="+mn-ea"/>
              </a:rPr>
              <a:t>2</a:t>
            </a:r>
            <a:r>
              <a:rPr lang="zh-CN" altLang="en-US">
                <a:sym typeface="+mn-ea"/>
              </a:rPr>
              <a:t>个电池包作为测试集。实验结果如表所示，</a:t>
            </a:r>
            <a:r>
              <a:rPr lang="zh-CN" altLang="en-US"/>
              <a:t>本文对比了</a:t>
            </a:r>
            <a:r>
              <a:rPr lang="en-US" altLang="zh-CN"/>
              <a:t>5</a:t>
            </a:r>
            <a:r>
              <a:rPr lang="zh-CN" altLang="en-US"/>
              <a:t>种不同的模型，结果表明本文模型可以很好的平衡误诊断和正确诊断。</a:t>
            </a:r>
            <a:endParaRPr lang="zh-CN" altLang="en-US"/>
          </a:p>
          <a:p>
            <a:r>
              <a:rPr lang="zh-CN" altLang="en-US"/>
              <a:t>The following will introduce the experimental results and analysis. This paper used six battery packs as the training set, two battery packs as the validation set, and two battery packs as the test set. The experimental results are shown in the table, comparing five different models. The results indicate that the model proposed in this paper can effectively balance misdiagnosis and correct diagnosis.</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些图片表示不同模型在的故障电池上的重构结果对比，以及对各电池单体电压数据的重构损失。其中，第一行表示故障电池的真实电压和其重构电压，第二行和第三行分别表示电池包在七个电池的电压的重构损失的二维图和三维图。</a:t>
            </a:r>
            <a:endParaRPr lang="zh-CN" altLang="en-US"/>
          </a:p>
          <a:p>
            <a:r>
              <a:rPr lang="zh-CN" altLang="en-US"/>
              <a:t>由图片可以看出，前两种模型无法区分电池的正常状态和异常状态，即对异常电压也能很好的重构。中间两种模型可以区分电池包的正常状态和异常状态，但是不能定位出哪个电池单体发生故障。而后两种模型，特别是本文提出的模型，可以明显区分出发生故障的电池与正常电池。</a:t>
            </a:r>
            <a:endParaRPr lang="zh-CN" altLang="en-US"/>
          </a:p>
          <a:p>
            <a:r>
              <a:rPr lang="en-US" altLang="zh-CN"/>
              <a:t>From the images, it can be observed that the first two models fail to distinguish between the normal and abnormal states of the battery, as they can reconstruct abnormal voltages effectively. The middle two models can differentiate between the normal and abnormal states of the battery pack but cannot identify which battery cell is faulty. On the other hand, the latter two models, especially the one proposed in this paper, can clearly distinguish between faulty and normal cells.</a:t>
            </a:r>
            <a:endParaRPr lang="en-US" altLang="zh-CN"/>
          </a:p>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这里我们比较了提出的模块的性能。</a:t>
            </a:r>
            <a:endParaRPr lang="zh-CN" altLang="en-US">
              <a:sym typeface="+mn-ea"/>
            </a:endParaRPr>
          </a:p>
          <a:p>
            <a:r>
              <a:rPr lang="zh-CN" altLang="en-US">
                <a:sym typeface="+mn-ea"/>
              </a:rPr>
              <a:t>表明堆叠该模块引入了渐进式的时序分解和辨别能力。</a:t>
            </a:r>
            <a:endParaRPr lang="zh-CN" altLang="en-US">
              <a:sym typeface="+mn-ea"/>
            </a:endParaRPr>
          </a:p>
          <a:p>
            <a:endParaRPr lang="zh-CN" altLang="en-US">
              <a:sym typeface="+mn-ea"/>
            </a:endParaRPr>
          </a:p>
          <a:p>
            <a:r>
              <a:rPr lang="zh-CN" altLang="en-US"/>
              <a:t>Here we compare the performance of the proposed </a:t>
            </a:r>
            <a:r>
              <a:rPr lang="en-US" altLang="zh-CN"/>
              <a:t>block</a:t>
            </a:r>
            <a:r>
              <a:rPr lang="zh-CN" altLang="en-US"/>
              <a:t>.</a:t>
            </a:r>
            <a:endParaRPr lang="zh-CN" altLang="en-US"/>
          </a:p>
          <a:p>
            <a:r>
              <a:rPr lang="en-US" altLang="zh-CN"/>
              <a:t>It indicates that stacking this block introduces progressive temporal decomposition and discrimination capabilities.</a:t>
            </a:r>
            <a:endParaRPr lang="en-US" altLang="zh-CN"/>
          </a:p>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我的汇报到此结束，感谢。论文的代码和数据在下方链接中。</a:t>
            </a:r>
            <a:endParaRPr lang="zh-CN" altLang="en-US"/>
          </a:p>
          <a:p>
            <a:r>
              <a:rPr lang="zh-CN" altLang="en-US"/>
              <a:t>My presentation ends here, thank you. </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lvl="1"/>
            <a:r>
              <a:rPr lang="zh-CN" altLang="en-US"/>
              <a:t>我将从</a:t>
            </a:r>
            <a:r>
              <a:rPr lang="en-US" altLang="zh-CN" b="1">
                <a:latin typeface="Times New Roman" panose="02020603050405020304" charset="0"/>
                <a:cs typeface="Times New Roman" panose="02020603050405020304" charset="0"/>
                <a:sym typeface="+mn-ea"/>
              </a:rPr>
              <a:t>Background and Motivation</a:t>
            </a:r>
            <a:r>
              <a:rPr lang="zh-CN" altLang="en-US"/>
              <a:t>、</a:t>
            </a:r>
            <a:r>
              <a:rPr lang="en-US" altLang="zh-CN" b="1">
                <a:latin typeface="Times New Roman" panose="02020603050405020304" charset="0"/>
                <a:cs typeface="Times New Roman" panose="02020603050405020304" charset="0"/>
                <a:sym typeface="+mn-ea"/>
              </a:rPr>
              <a:t>Battery Pack and Dataset</a:t>
            </a:r>
            <a:r>
              <a:rPr lang="zh-CN" altLang="en-US"/>
              <a:t>、</a:t>
            </a:r>
            <a:r>
              <a:rPr lang="en-US" altLang="zh-CN" b="1">
                <a:latin typeface="Times New Roman" panose="02020603050405020304" charset="0"/>
                <a:cs typeface="Times New Roman" panose="02020603050405020304" charset="0"/>
                <a:sym typeface="+mn-ea"/>
              </a:rPr>
              <a:t>Problem Analysis and Solution</a:t>
            </a:r>
            <a:r>
              <a:rPr lang="zh-CN" altLang="en-US"/>
              <a:t>、</a:t>
            </a:r>
            <a:r>
              <a:rPr lang="en-US" altLang="zh-CN" b="1">
                <a:latin typeface="Times New Roman" panose="02020603050405020304" charset="0"/>
                <a:cs typeface="Times New Roman" panose="02020603050405020304" charset="0"/>
                <a:sym typeface="+mn-ea"/>
              </a:rPr>
              <a:t>Methodology</a:t>
            </a:r>
            <a:r>
              <a:rPr lang="en-US" altLang="zh-CN" b="1">
                <a:solidFill>
                  <a:schemeClr val="bg1">
                    <a:lumMod val="50000"/>
                  </a:schemeClr>
                </a:solidFill>
                <a:latin typeface="Times New Roman" panose="02020603050405020304" charset="0"/>
                <a:cs typeface="Times New Roman" panose="02020603050405020304" charset="0"/>
                <a:sym typeface="+mn-ea"/>
              </a:rPr>
              <a:t> </a:t>
            </a:r>
            <a:r>
              <a:rPr lang="zh-CN" altLang="en-US"/>
              <a:t>、</a:t>
            </a:r>
            <a:r>
              <a:rPr lang="en-US" altLang="zh-CN" b="1">
                <a:latin typeface="Times New Roman" panose="02020603050405020304" charset="0"/>
                <a:cs typeface="Times New Roman" panose="02020603050405020304" charset="0"/>
                <a:sym typeface="+mn-ea"/>
              </a:rPr>
              <a:t>Results Analysis and Discussion</a:t>
            </a:r>
            <a:r>
              <a:rPr lang="zh-CN" altLang="en-US"/>
              <a:t>这五个部分进行介绍。</a:t>
            </a:r>
            <a:endParaRPr lang="zh-CN" altLang="en-US"/>
          </a:p>
          <a:p>
            <a:pPr lvl="1"/>
            <a:r>
              <a:rPr lang="zh-CN" altLang="en-US"/>
              <a:t>I will introduce from Background and Motivation, Battery Pack and Dataset, Problem Analysis and Solution, Methodology, to Results Analysis and Discussion.</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本文机器人使用的电池包由七个电池单体串联组成，电池包的基本信息如表所示。本文数据集为从电池包中采集的各个电池的电压数据。</a:t>
            </a:r>
            <a:endParaRPr lang="zh-CN" altLang="en-US"/>
          </a:p>
          <a:p>
            <a:r>
              <a:rPr lang="zh-CN" altLang="en-US"/>
              <a:t>The battery pack used in this robot consists of seven battery cells connected in series. The basic information of the battery pack is provided in the table below. The dataset used in this paper consists of voltage data collected from each battery cell within the battery pack.</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0" indent="0">
              <a:buNone/>
            </a:pPr>
            <a:r>
              <a:rPr lang="en-US" dirty="0">
                <a:latin typeface="Times New Roman" panose="02020603050405020304" charset="0"/>
                <a:cs typeface="Times New Roman" panose="02020603050405020304" charset="0"/>
                <a:sym typeface="+mn-ea"/>
              </a:rPr>
              <a:t>We can use Data-driven methods to address this challenge.</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latin typeface="Times New Roman" panose="02020603050405020304" charset="0"/>
                <a:cs typeface="Times New Roman" panose="02020603050405020304" charset="0"/>
                <a:sym typeface="+mn-ea"/>
              </a:rPr>
              <a:t>Data-driven methods predict battery fault </a:t>
            </a:r>
            <a:r>
              <a:rPr lang="en-US" dirty="0">
                <a:latin typeface="Times New Roman" panose="02020603050405020304" charset="0"/>
                <a:cs typeface="Times New Roman" panose="02020603050405020304" charset="0"/>
                <a:sym typeface="+mn-ea"/>
              </a:rPr>
              <a:t>before failure happened.</a:t>
            </a:r>
            <a:endParaRPr lang="en-US" altLang="zh-CN">
              <a:latin typeface="Times New Roman" panose="02020603050405020304" charset="0"/>
              <a:cs typeface="Times New Roman" panose="02020603050405020304" charset="0"/>
              <a:sym typeface="+mn-ea"/>
            </a:endParaRP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方法部分将介绍本文提出的神经网络和自适应动态阈值</a:t>
            </a:r>
            <a:endParaRPr lang="zh-CN" altLang="en-US"/>
          </a:p>
          <a:p>
            <a:r>
              <a:rPr lang="zh-CN" altLang="en-US"/>
              <a:t>In the Methodology section, I will introduce the neural network and </a:t>
            </a:r>
            <a:r>
              <a:rPr lang="en-US" altLang="zh-CN"/>
              <a:t>self-</a:t>
            </a:r>
            <a:r>
              <a:rPr lang="zh-CN" altLang="en-US"/>
              <a:t>adaptive dynamic threshold proposed in this paper.</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这里将介绍神经网络的整体架构和运行过程。原始数据和初始化残差项进入基本模组。在基本模组中数据将被分解为趋势项和残差波动项，趋势项由上方的</a:t>
            </a:r>
            <a:r>
              <a:rPr lang="en-US" altLang="zh-CN"/>
              <a:t>GRU</a:t>
            </a:r>
            <a:r>
              <a:rPr lang="zh-CN" altLang="en-US"/>
              <a:t>模块学习，残差项和初始信息相加，然后由线性层和时序注意力机制学习。若存在多个模组堆叠，则趋势项和残差项分别再次输入到模组中。最后将</a:t>
            </a:r>
            <a:r>
              <a:rPr lang="zh-CN" altLang="en-US">
                <a:sym typeface="+mn-ea"/>
              </a:rPr>
              <a:t>趋势项和残差项拼接输入线性层得到重构的数据。</a:t>
            </a:r>
            <a:r>
              <a:rPr lang="en-US" altLang="zh-CN">
                <a:sym typeface="+mn-ea"/>
              </a:rPr>
              <a:t>	</a:t>
            </a:r>
            <a:endParaRPr lang="zh-CN" altLang="en-US"/>
          </a:p>
          <a:p>
            <a:r>
              <a:rPr lang="zh-CN" altLang="en-US"/>
              <a:t>We will introduce the overall architecture and operation process of the neural network. The raw data and initialized residual term enter the basic </a:t>
            </a:r>
            <a:r>
              <a:rPr lang="en-US" altLang="zh-CN"/>
              <a:t>block </a:t>
            </a:r>
            <a:r>
              <a:rPr lang="zh-CN" altLang="en-US"/>
              <a:t>initially. Within this </a:t>
            </a:r>
            <a:r>
              <a:rPr lang="en-US" altLang="zh-CN"/>
              <a:t>block</a:t>
            </a:r>
            <a:r>
              <a:rPr lang="zh-CN" altLang="en-US"/>
              <a:t>, the data is decomposed into trend component and residual </a:t>
            </a:r>
            <a:r>
              <a:rPr lang="en-US" altLang="zh-CN"/>
              <a:t>term</a:t>
            </a:r>
            <a:r>
              <a:rPr lang="zh-CN" altLang="en-US"/>
              <a:t>. The trend component are learned by the GRU module above, while the residual term are added to the initial information, and then learned by a linear layer and a temporal attention mechanism. If multiple </a:t>
            </a:r>
            <a:r>
              <a:rPr lang="en-US" altLang="zh-CN"/>
              <a:t>blocks </a:t>
            </a:r>
            <a:r>
              <a:rPr lang="zh-CN" altLang="en-US"/>
              <a:t>are stacked, the trend component and residual term are re-input into the </a:t>
            </a:r>
            <a:r>
              <a:rPr lang="en-US" altLang="zh-CN"/>
              <a:t>bolcok</a:t>
            </a:r>
            <a:r>
              <a:rPr lang="zh-CN" altLang="en-US"/>
              <a:t>s separately. Finally, the trend component and residual term are concatenated and input into a linear layer to obtain the reconstructed data.</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这里将介绍模型中的模块细节。</a:t>
            </a:r>
            <a:endParaRPr lang="zh-CN" altLang="en-US"/>
          </a:p>
          <a:p>
            <a:r>
              <a:rPr lang="zh-CN" altLang="en-US"/>
              <a:t>Here </a:t>
            </a:r>
            <a:r>
              <a:rPr lang="en-US" altLang="zh-CN"/>
              <a:t>I </a:t>
            </a:r>
            <a:r>
              <a:rPr lang="zh-CN" altLang="en-US"/>
              <a:t>will introduce the module details in the </a:t>
            </a:r>
            <a:r>
              <a:rPr lang="en-US" altLang="zh-CN"/>
              <a:t>block</a:t>
            </a:r>
            <a:r>
              <a:rPr lang="zh-CN" altLang="en-US"/>
              <a:t>.</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5" name="Picture 54"/>
          <p:cNvPicPr>
            <a:picLocks noChangeAspect="1"/>
          </p:cNvPicPr>
          <p:nvPr userDrawn="1"/>
        </p:nvPicPr>
        <p:blipFill rotWithShape="1">
          <a:blip r:embed="rId2"/>
          <a:srcRect t="14953" b="14732"/>
          <a:stretch>
            <a:fillRect/>
          </a:stretch>
        </p:blipFill>
        <p:spPr>
          <a:xfrm>
            <a:off x="-1" y="-1"/>
            <a:ext cx="9144001" cy="5143501"/>
          </a:xfrm>
          <a:prstGeom prst="rect">
            <a:avLst/>
          </a:prstGeom>
        </p:spPr>
      </p:pic>
      <p:sp>
        <p:nvSpPr>
          <p:cNvPr id="2" name="Rectangle 1"/>
          <p:cNvSpPr/>
          <p:nvPr userDrawn="1"/>
        </p:nvSpPr>
        <p:spPr>
          <a:xfrm>
            <a:off x="0" y="0"/>
            <a:ext cx="9144000" cy="5143500"/>
          </a:xfrm>
          <a:prstGeom prst="rect">
            <a:avLst/>
          </a:prstGeom>
          <a:gradFill>
            <a:gsLst>
              <a:gs pos="100000">
                <a:schemeClr val="bg1">
                  <a:alpha val="73000"/>
                </a:schemeClr>
              </a:gs>
              <a:gs pos="0">
                <a:srgbClr val="00457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nip Single Corner Rectangle 29"/>
          <p:cNvSpPr/>
          <p:nvPr userDrawn="1"/>
        </p:nvSpPr>
        <p:spPr>
          <a:xfrm flipV="1">
            <a:off x="0" y="-1"/>
            <a:ext cx="9144000" cy="1479117"/>
          </a:xfrm>
          <a:prstGeom prst="snip1Rect">
            <a:avLst>
              <a:gd name="adj" fmla="val 38307"/>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p:cNvSpPr>
            <a:spLocks noGrp="1"/>
          </p:cNvSpPr>
          <p:nvPr>
            <p:ph type="ctrTitle" hasCustomPrompt="1"/>
          </p:nvPr>
        </p:nvSpPr>
        <p:spPr>
          <a:xfrm>
            <a:off x="431800" y="249937"/>
            <a:ext cx="6790266" cy="1007363"/>
          </a:xfrm>
          <a:prstGeom prst="rect">
            <a:avLst/>
          </a:prstGeom>
        </p:spPr>
        <p:txBody>
          <a:bodyPr anchor="b">
            <a:normAutofit/>
          </a:bodyPr>
          <a:lstStyle>
            <a:lvl1pPr algn="l">
              <a:defRPr sz="3300" i="0">
                <a:solidFill>
                  <a:srgbClr val="004578"/>
                </a:solidFill>
              </a:defRPr>
            </a:lvl1pPr>
          </a:lstStyle>
          <a:p>
            <a:r>
              <a:rPr lang="en-US" dirty="0"/>
              <a:t>Presentation Title</a:t>
            </a:r>
            <a:endParaRPr lang="en-US" dirty="0"/>
          </a:p>
        </p:txBody>
      </p:sp>
      <p:sp>
        <p:nvSpPr>
          <p:cNvPr id="24" name="Subtitle 2"/>
          <p:cNvSpPr txBox="1"/>
          <p:nvPr userDrawn="1"/>
        </p:nvSpPr>
        <p:spPr>
          <a:xfrm>
            <a:off x="626806" y="4792808"/>
            <a:ext cx="1607574" cy="350692"/>
          </a:xfrm>
          <a:prstGeom prst="rect">
            <a:avLst/>
          </a:prstGeom>
        </p:spPr>
        <p:txBody>
          <a:bodyPr vert="horz" lIns="91440" tIns="45720" rIns="91440" bIns="45720" rtlCol="0" anchor="ctr">
            <a:normAutofit/>
          </a:bodyPr>
          <a:lstStyle>
            <a:lvl1pPr marL="0" indent="0" algn="l" defTabSz="685800" rtl="0" eaLnBrk="1" latinLnBrk="0" hangingPunct="1">
              <a:lnSpc>
                <a:spcPct val="90000"/>
              </a:lnSpc>
              <a:spcBef>
                <a:spcPts val="750"/>
              </a:spcBef>
              <a:buClr>
                <a:srgbClr val="0066A1"/>
              </a:buClr>
              <a:buFont typeface="LucidaGrande" charset="0"/>
              <a:buNone/>
              <a:defRPr sz="2100" b="1" i="1" kern="1200">
                <a:solidFill>
                  <a:schemeClr val="tx1">
                    <a:lumMod val="50000"/>
                    <a:lumOff val="50000"/>
                  </a:schemeClr>
                </a:solidFill>
                <a:latin typeface="Calibri" panose="020F0502020204030204" charset="0"/>
                <a:ea typeface="Calibri" panose="020F0502020204030204" charset="0"/>
                <a:cs typeface="Calibri" panose="020F0502020204030204" charset="0"/>
              </a:defRPr>
            </a:lvl1pPr>
            <a:lvl2pPr marL="342900" indent="0" algn="ctr" defTabSz="685800" rtl="0" eaLnBrk="1" latinLnBrk="0" hangingPunct="1">
              <a:lnSpc>
                <a:spcPct val="90000"/>
              </a:lnSpc>
              <a:spcBef>
                <a:spcPts val="375"/>
              </a:spcBef>
              <a:buClr>
                <a:srgbClr val="0066A1"/>
              </a:buClr>
              <a:buFont typeface="LucidaGrande"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Clr>
                <a:srgbClr val="0066A1"/>
              </a:buClr>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Clr>
                <a:srgbClr val="0066A1"/>
              </a:buClr>
              <a:buFont typeface="Wingdings" panose="05000000000000000000" pitchFamily="2" charset="2"/>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Clr>
                <a:srgbClr val="0066A1"/>
              </a:buClr>
              <a:buFont typeface="Courier New" panose="0207030902020502040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000" i="0" dirty="0" err="1">
                <a:solidFill>
                  <a:srgbClr val="0073AE"/>
                </a:solidFill>
              </a:rPr>
              <a:t>www.ieee.org</a:t>
            </a:r>
            <a:endParaRPr lang="en-US" sz="1000" i="0" dirty="0">
              <a:solidFill>
                <a:srgbClr val="0073AE"/>
              </a:solidFill>
            </a:endParaRPr>
          </a:p>
        </p:txBody>
      </p:sp>
      <p:sp>
        <p:nvSpPr>
          <p:cNvPr id="13"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grpSp>
        <p:nvGrpSpPr>
          <p:cNvPr id="11" name="Group 10"/>
          <p:cNvGrpSpPr/>
          <p:nvPr userDrawn="1"/>
        </p:nvGrpSpPr>
        <p:grpSpPr>
          <a:xfrm>
            <a:off x="5373859" y="194940"/>
            <a:ext cx="3376246" cy="3376246"/>
            <a:chOff x="5373859" y="194940"/>
            <a:chExt cx="3376246" cy="3376246"/>
          </a:xfrm>
        </p:grpSpPr>
        <p:sp>
          <p:nvSpPr>
            <p:cNvPr id="14" name="Oval 13"/>
            <p:cNvSpPr/>
            <p:nvPr userDrawn="1"/>
          </p:nvSpPr>
          <p:spPr>
            <a:xfrm>
              <a:off x="5373859" y="194940"/>
              <a:ext cx="3376246" cy="3376246"/>
            </a:xfrm>
            <a:prstGeom prst="ellipse">
              <a:avLst/>
            </a:prstGeom>
            <a:noFill/>
            <a:ln w="152400">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5780650" y="601731"/>
              <a:ext cx="2562664" cy="2562664"/>
            </a:xfrm>
            <a:prstGeom prst="ellipse">
              <a:avLst/>
            </a:prstGeom>
            <a:noFill/>
            <a:ln w="228600">
              <a:solidFill>
                <a:schemeClr val="bg1">
                  <a:alpha val="4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1134" y="249937"/>
            <a:ext cx="1018622" cy="568534"/>
          </a:xfrm>
          <a:prstGeom prst="rect">
            <a:avLst/>
          </a:prstGeom>
        </p:spPr>
      </p:pic>
      <p:pic>
        <p:nvPicPr>
          <p:cNvPr id="12" name="Picture 11"/>
          <p:cNvPicPr>
            <a:picLocks noChangeAspect="1"/>
          </p:cNvPicPr>
          <p:nvPr userDrawn="1"/>
        </p:nvPicPr>
        <p:blipFill rotWithShape="1">
          <a:blip r:embed="rId4">
            <a:alphaModFix amt="95000"/>
          </a:blip>
          <a:srcRect b="61941"/>
          <a:stretch>
            <a:fillRect/>
          </a:stretch>
        </p:blipFill>
        <p:spPr>
          <a:xfrm>
            <a:off x="3120942" y="2271326"/>
            <a:ext cx="5452063" cy="822960"/>
          </a:xfrm>
          <a:prstGeom prst="rect">
            <a:avLst/>
          </a:prstGeom>
        </p:spPr>
      </p:pic>
      <p:sp>
        <p:nvSpPr>
          <p:cNvPr id="33" name="Subtitle 2"/>
          <p:cNvSpPr>
            <a:spLocks noGrp="1"/>
          </p:cNvSpPr>
          <p:nvPr>
            <p:ph type="subTitle" idx="1" hasCustomPrompt="1"/>
          </p:nvPr>
        </p:nvSpPr>
        <p:spPr>
          <a:xfrm>
            <a:off x="3330611" y="2269671"/>
            <a:ext cx="5176575" cy="803533"/>
          </a:xfrm>
        </p:spPr>
        <p:txBody>
          <a:bodyPr anchor="ctr">
            <a:normAutofit/>
          </a:bodyPr>
          <a:lstStyle>
            <a:lvl1pPr marL="0" indent="0" algn="l">
              <a:lnSpc>
                <a:spcPct val="100000"/>
              </a:lnSpc>
              <a:spcBef>
                <a:spcPts val="0"/>
              </a:spcBef>
              <a:buNone/>
              <a:defRPr sz="2000" b="1" i="0">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ADD YOUR TEXT HERE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28651" y="1369219"/>
            <a:ext cx="3019523"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Table Placeholder 8"/>
          <p:cNvSpPr>
            <a:spLocks noGrp="1"/>
          </p:cNvSpPr>
          <p:nvPr>
            <p:ph type="tbl" sz="quarter" idx="14" hasCustomPrompt="1"/>
          </p:nvPr>
        </p:nvSpPr>
        <p:spPr>
          <a:xfrm>
            <a:off x="3789576" y="1369219"/>
            <a:ext cx="4725775" cy="2844404"/>
          </a:xfrm>
        </p:spPr>
        <p:txBody>
          <a:bodyPr>
            <a:normAutofit/>
          </a:bodyPr>
          <a:lstStyle>
            <a:lvl1pPr marL="0" indent="0">
              <a:buNone/>
              <a:defRPr sz="900" i="1"/>
            </a:lvl1pPr>
          </a:lstStyle>
          <a:p>
            <a:pPr lvl="0"/>
            <a:r>
              <a:rPr lang="en-US" dirty="0"/>
              <a:t>Insert Object</a:t>
            </a:r>
            <a:endParaRPr lang="en-US" dirty="0"/>
          </a:p>
        </p:txBody>
      </p:sp>
      <p:sp>
        <p:nvSpPr>
          <p:cNvPr id="8"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6"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7"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46291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3"/>
          <p:cNvSpPr>
            <a:spLocks noGrp="1"/>
          </p:cNvSpPr>
          <p:nvPr>
            <p:ph type="body" sz="quarter" idx="14" hasCustomPrompt="1"/>
          </p:nvPr>
        </p:nvSpPr>
        <p:spPr>
          <a:xfrm>
            <a:off x="628650" y="3591613"/>
            <a:ext cx="3886200" cy="622010"/>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628650" y="1369219"/>
            <a:ext cx="3886200" cy="2222393"/>
          </a:xfrm>
        </p:spPr>
        <p:txBody>
          <a:bodyPr>
            <a:normAutofit/>
          </a:bodyPr>
          <a:lstStyle>
            <a:lvl1pPr marL="0" indent="0">
              <a:buNone/>
              <a:defRPr sz="900" i="1" baseline="0"/>
            </a:lvl1pPr>
          </a:lstStyle>
          <a:p>
            <a:r>
              <a:rPr lang="en-US" dirty="0"/>
              <a:t>Insert Photo</a:t>
            </a:r>
            <a:endParaRPr lang="en-US" dirty="0"/>
          </a:p>
        </p:txBody>
      </p:sp>
      <p:sp>
        <p:nvSpPr>
          <p:cNvPr id="11"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7"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8"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4"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5"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628650" y="2128100"/>
            <a:ext cx="7886700" cy="160491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758882"/>
          </a:xfrm>
        </p:spPr>
        <p:txBody>
          <a:bodyPr>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endParaRPr lang="en-US" dirty="0"/>
          </a:p>
        </p:txBody>
      </p:sp>
      <p:sp>
        <p:nvSpPr>
          <p:cNvPr id="14" name="Text Placeholder 13"/>
          <p:cNvSpPr>
            <a:spLocks noGrp="1"/>
          </p:cNvSpPr>
          <p:nvPr>
            <p:ph type="body" sz="quarter" idx="15" hasCustomPrompt="1"/>
          </p:nvPr>
        </p:nvSpPr>
        <p:spPr>
          <a:xfrm>
            <a:off x="628650" y="3733015"/>
            <a:ext cx="7886700" cy="497168"/>
          </a:xfrm>
        </p:spPr>
        <p:txBody>
          <a:bodyPr>
            <a:normAutofit/>
          </a:bodyPr>
          <a:lstStyle>
            <a:lvl1pPr marL="0" indent="0">
              <a:buNone/>
              <a:defRPr sz="1500" b="1" i="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endParaRPr lang="en-US" dirty="0"/>
          </a:p>
        </p:txBody>
      </p:sp>
      <p:sp>
        <p:nvSpPr>
          <p:cNvPr id="9"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7"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8"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628650" y="3004794"/>
            <a:ext cx="3886200" cy="12088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1556426"/>
          </a:xfrm>
        </p:spPr>
        <p:txBody>
          <a:bodyPr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endParaRPr lang="en-US" dirty="0"/>
          </a:p>
        </p:txBody>
      </p:sp>
      <p:sp>
        <p:nvSpPr>
          <p:cNvPr id="3" name="Picture Placeholder 2"/>
          <p:cNvSpPr>
            <a:spLocks noGrp="1"/>
          </p:cNvSpPr>
          <p:nvPr>
            <p:ph type="pic" sz="quarter" idx="15" hasCustomPrompt="1"/>
          </p:nvPr>
        </p:nvSpPr>
        <p:spPr>
          <a:xfrm>
            <a:off x="4629150" y="3004793"/>
            <a:ext cx="3886200" cy="1208829"/>
          </a:xfrm>
        </p:spPr>
        <p:txBody>
          <a:bodyPr>
            <a:normAutofit/>
          </a:bodyPr>
          <a:lstStyle>
            <a:lvl1pPr marL="0" indent="0">
              <a:buNone/>
              <a:defRPr sz="900" i="1" baseline="0"/>
            </a:lvl1pPr>
          </a:lstStyle>
          <a:p>
            <a:r>
              <a:rPr lang="en-US" dirty="0"/>
              <a:t>Insert Photo</a:t>
            </a:r>
            <a:endParaRPr lang="en-US" dirty="0"/>
          </a:p>
        </p:txBody>
      </p:sp>
      <p:sp>
        <p:nvSpPr>
          <p:cNvPr id="9"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7"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8"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628650" y="1369218"/>
            <a:ext cx="4970872" cy="2165833"/>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13"/>
          <p:cNvSpPr>
            <a:spLocks noGrp="1"/>
          </p:cNvSpPr>
          <p:nvPr>
            <p:ph type="body" sz="quarter" idx="14" hasCustomPrompt="1"/>
          </p:nvPr>
        </p:nvSpPr>
        <p:spPr>
          <a:xfrm>
            <a:off x="628650" y="3535051"/>
            <a:ext cx="4970872" cy="678571"/>
          </a:xfrm>
        </p:spPr>
        <p:txBody>
          <a:bodyPr>
            <a:normAutofit/>
          </a:bodyPr>
          <a:lstStyle>
            <a:lvl1pPr marL="0" indent="0">
              <a:buNone/>
              <a:defRPr sz="1500" b="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endParaRPr lang="en-US" dirty="0"/>
          </a:p>
        </p:txBody>
      </p:sp>
      <p:sp>
        <p:nvSpPr>
          <p:cNvPr id="3" name="Picture Placeholder 2"/>
          <p:cNvSpPr>
            <a:spLocks noGrp="1"/>
          </p:cNvSpPr>
          <p:nvPr>
            <p:ph type="pic" sz="quarter" idx="15" hasCustomPrompt="1"/>
          </p:nvPr>
        </p:nvSpPr>
        <p:spPr>
          <a:xfrm>
            <a:off x="5712643" y="1369219"/>
            <a:ext cx="2802707" cy="2844404"/>
          </a:xfrm>
        </p:spPr>
        <p:txBody>
          <a:bodyPr>
            <a:normAutofit/>
          </a:bodyPr>
          <a:lstStyle>
            <a:lvl1pPr marL="0" indent="0">
              <a:buNone/>
              <a:defRPr sz="900" i="1" baseline="0"/>
            </a:lvl1pPr>
          </a:lstStyle>
          <a:p>
            <a:r>
              <a:rPr lang="en-US" dirty="0"/>
              <a:t>Insert Photo</a:t>
            </a:r>
            <a:endParaRPr lang="en-US" dirty="0"/>
          </a:p>
        </p:txBody>
      </p:sp>
      <p:sp>
        <p:nvSpPr>
          <p:cNvPr id="9"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7"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8"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Blank">
    <p:spTree>
      <p:nvGrpSpPr>
        <p:cNvPr id="1" name=""/>
        <p:cNvGrpSpPr/>
        <p:nvPr/>
      </p:nvGrpSpPr>
      <p:grpSpPr>
        <a:xfrm>
          <a:off x="0" y="0"/>
          <a:ext cx="0" cy="0"/>
          <a:chOff x="0" y="0"/>
          <a:chExt cx="0" cy="0"/>
        </a:xfrm>
      </p:grpSpPr>
      <p:sp>
        <p:nvSpPr>
          <p:cNvPr id="13" name="Text Placeholder 2"/>
          <p:cNvSpPr>
            <a:spLocks noGrp="1"/>
          </p:cNvSpPr>
          <p:nvPr>
            <p:ph idx="1"/>
          </p:nvPr>
        </p:nvSpPr>
        <p:spPr>
          <a:xfrm>
            <a:off x="628650" y="1421469"/>
            <a:ext cx="7886700" cy="3144707"/>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6"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7" name="Subtitle 2"/>
          <p:cNvSpPr>
            <a:spLocks noGrp="1"/>
          </p:cNvSpPr>
          <p:nvPr>
            <p:ph type="subTitle" idx="10"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srcRect t="14953" b="14732"/>
          <a:stretch>
            <a:fillRect/>
          </a:stretch>
        </p:blipFill>
        <p:spPr>
          <a:xfrm>
            <a:off x="-1" y="-1"/>
            <a:ext cx="9144001" cy="5143501"/>
          </a:xfrm>
          <a:prstGeom prst="rect">
            <a:avLst/>
          </a:prstGeom>
        </p:spPr>
      </p:pic>
      <p:sp>
        <p:nvSpPr>
          <p:cNvPr id="16" name="Rectangle 15"/>
          <p:cNvSpPr/>
          <p:nvPr userDrawn="1"/>
        </p:nvSpPr>
        <p:spPr>
          <a:xfrm>
            <a:off x="0" y="0"/>
            <a:ext cx="9144000" cy="5143500"/>
          </a:xfrm>
          <a:prstGeom prst="rect">
            <a:avLst/>
          </a:prstGeom>
          <a:gradFill>
            <a:gsLst>
              <a:gs pos="100000">
                <a:schemeClr val="bg1">
                  <a:alpha val="73000"/>
                </a:schemeClr>
              </a:gs>
              <a:gs pos="0">
                <a:srgbClr val="00457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9"/>
          <p:cNvSpPr txBox="1"/>
          <p:nvPr userDrawn="1"/>
        </p:nvSpPr>
        <p:spPr>
          <a:xfrm>
            <a:off x="139416" y="4792807"/>
            <a:ext cx="425532" cy="333512"/>
          </a:xfrm>
          <a:prstGeom prst="rect">
            <a:avLst/>
          </a:prstGeom>
        </p:spPr>
        <p:txBody>
          <a:bodyPr anchor="ctr"/>
          <a:lstStyle>
            <a:defPPr>
              <a:defRPr lang="en-US"/>
            </a:defPPr>
            <a:lvl1pPr marL="0" algn="l" defTabSz="914400" rtl="0" eaLnBrk="1" latinLnBrk="0" hangingPunct="1">
              <a:defRPr sz="800" b="0" kern="1200">
                <a:solidFill>
                  <a:srgbClr val="0073A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mtClean="0"/>
            </a:fld>
            <a:endParaRPr lang="en-US" dirty="0"/>
          </a:p>
        </p:txBody>
      </p:sp>
      <p:sp>
        <p:nvSpPr>
          <p:cNvPr id="21" name="Subtitle 2"/>
          <p:cNvSpPr txBox="1"/>
          <p:nvPr userDrawn="1"/>
        </p:nvSpPr>
        <p:spPr>
          <a:xfrm>
            <a:off x="626806" y="4792808"/>
            <a:ext cx="1607574" cy="350692"/>
          </a:xfrm>
          <a:prstGeom prst="rect">
            <a:avLst/>
          </a:prstGeom>
        </p:spPr>
        <p:txBody>
          <a:bodyPr vert="horz" lIns="91440" tIns="45720" rIns="91440" bIns="45720" rtlCol="0" anchor="ctr">
            <a:normAutofit/>
          </a:bodyPr>
          <a:lstStyle>
            <a:lvl1pPr marL="0" indent="0" algn="l" defTabSz="685800" rtl="0" eaLnBrk="1" latinLnBrk="0" hangingPunct="1">
              <a:lnSpc>
                <a:spcPct val="90000"/>
              </a:lnSpc>
              <a:spcBef>
                <a:spcPts val="750"/>
              </a:spcBef>
              <a:buClr>
                <a:srgbClr val="0066A1"/>
              </a:buClr>
              <a:buFont typeface="LucidaGrande" charset="0"/>
              <a:buNone/>
              <a:defRPr sz="2100" b="1" i="1" kern="1200">
                <a:solidFill>
                  <a:schemeClr val="tx1">
                    <a:lumMod val="50000"/>
                    <a:lumOff val="50000"/>
                  </a:schemeClr>
                </a:solidFill>
                <a:latin typeface="Calibri" panose="020F0502020204030204" charset="0"/>
                <a:ea typeface="Calibri" panose="020F0502020204030204" charset="0"/>
                <a:cs typeface="Calibri" panose="020F0502020204030204" charset="0"/>
              </a:defRPr>
            </a:lvl1pPr>
            <a:lvl2pPr marL="342900" indent="0" algn="ctr" defTabSz="685800" rtl="0" eaLnBrk="1" latinLnBrk="0" hangingPunct="1">
              <a:lnSpc>
                <a:spcPct val="90000"/>
              </a:lnSpc>
              <a:spcBef>
                <a:spcPts val="375"/>
              </a:spcBef>
              <a:buClr>
                <a:srgbClr val="0066A1"/>
              </a:buClr>
              <a:buFont typeface="LucidaGrande"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Clr>
                <a:srgbClr val="0066A1"/>
              </a:buClr>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Clr>
                <a:srgbClr val="0066A1"/>
              </a:buClr>
              <a:buFont typeface="Wingdings" panose="05000000000000000000" pitchFamily="2" charset="2"/>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Clr>
                <a:srgbClr val="0066A1"/>
              </a:buClr>
              <a:buFont typeface="Courier New" panose="0207030902020502040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000" i="0" dirty="0" err="1">
                <a:solidFill>
                  <a:srgbClr val="0073AE"/>
                </a:solidFill>
              </a:rPr>
              <a:t>www.ieee.org</a:t>
            </a:r>
            <a:endParaRPr lang="en-US" sz="1000" i="0" dirty="0">
              <a:solidFill>
                <a:srgbClr val="0073AE"/>
              </a:solidFill>
            </a:endParaRPr>
          </a:p>
        </p:txBody>
      </p:sp>
      <p:grpSp>
        <p:nvGrpSpPr>
          <p:cNvPr id="17" name="Group 16"/>
          <p:cNvGrpSpPr/>
          <p:nvPr userDrawn="1"/>
        </p:nvGrpSpPr>
        <p:grpSpPr>
          <a:xfrm>
            <a:off x="5373859" y="194940"/>
            <a:ext cx="3376246" cy="3376246"/>
            <a:chOff x="5373859" y="194940"/>
            <a:chExt cx="3376246" cy="3376246"/>
          </a:xfrm>
        </p:grpSpPr>
        <p:sp>
          <p:nvSpPr>
            <p:cNvPr id="18" name="Oval 17"/>
            <p:cNvSpPr/>
            <p:nvPr userDrawn="1"/>
          </p:nvSpPr>
          <p:spPr>
            <a:xfrm>
              <a:off x="5373859" y="194940"/>
              <a:ext cx="3376246" cy="3376246"/>
            </a:xfrm>
            <a:prstGeom prst="ellipse">
              <a:avLst/>
            </a:prstGeom>
            <a:noFill/>
            <a:ln w="152400">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5780650" y="601731"/>
              <a:ext cx="2562664" cy="2562664"/>
            </a:xfrm>
            <a:prstGeom prst="ellipse">
              <a:avLst/>
            </a:prstGeom>
            <a:noFill/>
            <a:ln w="228600">
              <a:solidFill>
                <a:schemeClr val="bg1">
                  <a:alpha val="4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userDrawn="1"/>
        </p:nvPicPr>
        <p:blipFill>
          <a:blip r:embed="rId3">
            <a:alphaModFix amt="90000"/>
          </a:blip>
          <a:stretch>
            <a:fillRect/>
          </a:stretch>
        </p:blipFill>
        <p:spPr>
          <a:xfrm rot="10800000">
            <a:off x="-3" y="0"/>
            <a:ext cx="9148729" cy="3628479"/>
          </a:xfrm>
          <a:prstGeom prst="rect">
            <a:avLst/>
          </a:prstGeom>
        </p:spPr>
      </p:pic>
      <p:sp>
        <p:nvSpPr>
          <p:cNvPr id="2" name="Title 1"/>
          <p:cNvSpPr>
            <a:spLocks noGrp="1"/>
          </p:cNvSpPr>
          <p:nvPr>
            <p:ph type="ctrTitle" hasCustomPrompt="1"/>
          </p:nvPr>
        </p:nvSpPr>
        <p:spPr>
          <a:xfrm>
            <a:off x="564948" y="890020"/>
            <a:ext cx="7285882" cy="944917"/>
          </a:xfrm>
          <a:prstGeom prst="rect">
            <a:avLst/>
          </a:prstGeom>
        </p:spPr>
        <p:txBody>
          <a:bodyPr anchor="b">
            <a:normAutofit/>
          </a:bodyPr>
          <a:lstStyle>
            <a:lvl1pPr algn="l">
              <a:defRPr sz="3300" i="0">
                <a:solidFill>
                  <a:srgbClr val="004578"/>
                </a:solidFill>
              </a:defRPr>
            </a:lvl1pPr>
          </a:lstStyle>
          <a:p>
            <a:r>
              <a:rPr lang="en-US" dirty="0"/>
              <a:t>Divider Title</a:t>
            </a:r>
            <a:endParaRPr lang="en-US" dirty="0"/>
          </a:p>
        </p:txBody>
      </p:sp>
      <p:sp>
        <p:nvSpPr>
          <p:cNvPr id="3" name="Subtitle 2"/>
          <p:cNvSpPr>
            <a:spLocks noGrp="1"/>
          </p:cNvSpPr>
          <p:nvPr>
            <p:ph type="subTitle" idx="1" hasCustomPrompt="1"/>
          </p:nvPr>
        </p:nvSpPr>
        <p:spPr>
          <a:xfrm>
            <a:off x="564948" y="1903994"/>
            <a:ext cx="7285881" cy="956810"/>
          </a:xfrm>
        </p:spPr>
        <p:txBody>
          <a:bodyPr>
            <a:normAutofit/>
          </a:bodyPr>
          <a:lstStyle>
            <a:lvl1pPr marL="0" indent="0" algn="l">
              <a:buNone/>
              <a:defRPr sz="21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49987" y="283333"/>
            <a:ext cx="828675" cy="241973"/>
          </a:xfrm>
          <a:prstGeom prst="rect">
            <a:avLst/>
          </a:prstGeom>
        </p:spPr>
      </p:pic>
      <p:sp>
        <p:nvSpPr>
          <p:cNvPr id="11"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10" name="Text Placeholder 9"/>
          <p:cNvSpPr>
            <a:spLocks noGrp="1"/>
          </p:cNvSpPr>
          <p:nvPr>
            <p:ph type="body" sz="quarter" idx="13"/>
          </p:nvPr>
        </p:nvSpPr>
        <p:spPr>
          <a:xfrm>
            <a:off x="628650" y="1369219"/>
            <a:ext cx="7886700" cy="2957513"/>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9"/>
          <p:cNvSpPr txBox="1"/>
          <p:nvPr userDrawn="1"/>
        </p:nvSpPr>
        <p:spPr>
          <a:xfrm>
            <a:off x="139416" y="4792807"/>
            <a:ext cx="425532" cy="333512"/>
          </a:xfrm>
          <a:prstGeom prst="rect">
            <a:avLst/>
          </a:prstGeom>
        </p:spPr>
        <p:txBody>
          <a:bodyPr anchor="ctr"/>
          <a:lstStyle>
            <a:defPPr>
              <a:defRPr lang="en-US"/>
            </a:defPPr>
            <a:lvl1pPr marL="0" algn="l" defTabSz="914400" rtl="0" eaLnBrk="1" latinLnBrk="0" hangingPunct="1">
              <a:defRPr sz="800" b="0" kern="1200">
                <a:solidFill>
                  <a:srgbClr val="0073A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mtClean="0"/>
            </a:fld>
            <a:endParaRPr lang="en-US" dirty="0"/>
          </a:p>
        </p:txBody>
      </p:sp>
      <p:sp>
        <p:nvSpPr>
          <p:cNvPr id="5"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Text Placeholder 13"/>
          <p:cNvSpPr>
            <a:spLocks noGrp="1"/>
          </p:cNvSpPr>
          <p:nvPr>
            <p:ph type="body" sz="quarter" idx="14"/>
          </p:nvPr>
        </p:nvSpPr>
        <p:spPr>
          <a:xfrm>
            <a:off x="46291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7"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10"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29150" y="1369219"/>
            <a:ext cx="3886200" cy="2844563"/>
          </a:xfrm>
        </p:spPr>
        <p:txBody>
          <a:bodyPr/>
          <a:lstStyle>
            <a:lvl1pPr marL="0" indent="0">
              <a:buNone/>
              <a:defRPr sz="900" i="1"/>
            </a:lvl1pPr>
          </a:lstStyle>
          <a:p>
            <a:pPr lvl="0"/>
            <a:r>
              <a:rPr lang="en-US" dirty="0"/>
              <a:t>Insert Object</a:t>
            </a:r>
            <a:endParaRPr lang="en-US" dirty="0"/>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6"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7"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29150" y="2844601"/>
            <a:ext cx="3886200" cy="1369180"/>
          </a:xfrm>
        </p:spPr>
        <p:txBody>
          <a:bodyPr/>
          <a:lstStyle>
            <a:lvl1pPr marL="0" indent="0">
              <a:buNone/>
              <a:defRPr sz="900" i="1"/>
            </a:lvl1pPr>
          </a:lstStyle>
          <a:p>
            <a:pPr lvl="0"/>
            <a:r>
              <a:rPr lang="en-US" dirty="0"/>
              <a:t>Insert Object</a:t>
            </a:r>
            <a:endParaRPr lang="en-US" dirty="0"/>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Content Placeholder 3"/>
          <p:cNvSpPr>
            <a:spLocks noGrp="1"/>
          </p:cNvSpPr>
          <p:nvPr>
            <p:ph sz="half" idx="14" hasCustomPrompt="1"/>
          </p:nvPr>
        </p:nvSpPr>
        <p:spPr>
          <a:xfrm>
            <a:off x="4629150" y="1369219"/>
            <a:ext cx="3886200" cy="1369180"/>
          </a:xfrm>
        </p:spPr>
        <p:txBody>
          <a:bodyPr/>
          <a:lstStyle>
            <a:lvl1pPr marL="0" indent="0">
              <a:buNone/>
              <a:defRPr sz="900" i="1"/>
            </a:lvl1pPr>
          </a:lstStyle>
          <a:p>
            <a:pPr lvl="0"/>
            <a:r>
              <a:rPr lang="en-US" dirty="0"/>
              <a:t>Insert Object</a:t>
            </a:r>
            <a:endParaRPr lang="en-US" dirty="0"/>
          </a:p>
        </p:txBody>
      </p:sp>
      <p:sp>
        <p:nvSpPr>
          <p:cNvPr id="8"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7"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10"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629150" y="2128102"/>
            <a:ext cx="3886200" cy="2085680"/>
          </a:xfrm>
        </p:spPr>
        <p:txBody>
          <a:bodyPr/>
          <a:lstStyle>
            <a:lvl1pPr marL="0" indent="0">
              <a:buNone/>
              <a:defRPr sz="900" i="1"/>
            </a:lvl1pPr>
          </a:lstStyle>
          <a:p>
            <a:pPr lvl="0"/>
            <a:r>
              <a:rPr lang="en-US" dirty="0"/>
              <a:t>Insert Object</a:t>
            </a:r>
            <a:endParaRPr lang="en-US" dirty="0"/>
          </a:p>
        </p:txBody>
      </p:sp>
      <p:sp>
        <p:nvSpPr>
          <p:cNvPr id="13" name="Text Placeholder 13"/>
          <p:cNvSpPr>
            <a:spLocks noGrp="1"/>
          </p:cNvSpPr>
          <p:nvPr>
            <p:ph type="body" sz="quarter" idx="13"/>
          </p:nvPr>
        </p:nvSpPr>
        <p:spPr>
          <a:xfrm>
            <a:off x="6286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endParaRPr lang="en-US" dirty="0"/>
          </a:p>
        </p:txBody>
      </p:sp>
      <p:sp>
        <p:nvSpPr>
          <p:cNvPr id="12"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7"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8"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628650" y="1361923"/>
            <a:ext cx="3886200" cy="2851699"/>
          </a:xfrm>
        </p:spPr>
        <p:txBody>
          <a:bodyPr/>
          <a:lstStyle>
            <a:lvl1pPr marL="0" indent="0">
              <a:buNone/>
              <a:defRPr sz="900" i="1"/>
            </a:lvl1pPr>
          </a:lstStyle>
          <a:p>
            <a:pPr lvl="0"/>
            <a:r>
              <a:rPr lang="en-US" dirty="0"/>
              <a:t>Insert Object</a:t>
            </a:r>
            <a:endParaRPr lang="en-US" dirty="0"/>
          </a:p>
        </p:txBody>
      </p:sp>
      <p:sp>
        <p:nvSpPr>
          <p:cNvPr id="13" name="Text Placeholder 13"/>
          <p:cNvSpPr>
            <a:spLocks noGrp="1"/>
          </p:cNvSpPr>
          <p:nvPr>
            <p:ph type="body" sz="quarter" idx="13"/>
          </p:nvPr>
        </p:nvSpPr>
        <p:spPr>
          <a:xfrm>
            <a:off x="4629150" y="2128101"/>
            <a:ext cx="3886200" cy="20855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12"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7"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8"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629150" y="2855320"/>
            <a:ext cx="3886200" cy="1358461"/>
          </a:xfrm>
        </p:spPr>
        <p:txBody>
          <a:bodyPr/>
          <a:lstStyle>
            <a:lvl1pPr marL="0" indent="0">
              <a:buNone/>
              <a:defRPr sz="900" i="1"/>
            </a:lvl1pPr>
          </a:lstStyle>
          <a:p>
            <a:pPr lvl="0"/>
            <a:r>
              <a:rPr lang="en-US" dirty="0"/>
              <a:t>Insert Object</a:t>
            </a:r>
            <a:endParaRPr lang="en-US" dirty="0"/>
          </a:p>
        </p:txBody>
      </p:sp>
      <p:sp>
        <p:nvSpPr>
          <p:cNvPr id="13" name="Text Placeholder 13"/>
          <p:cNvSpPr>
            <a:spLocks noGrp="1"/>
          </p:cNvSpPr>
          <p:nvPr>
            <p:ph type="body" sz="quarter" idx="13"/>
          </p:nvPr>
        </p:nvSpPr>
        <p:spPr>
          <a:xfrm>
            <a:off x="628650" y="1369219"/>
            <a:ext cx="3886200" cy="13750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4" name="Content Placeholder 3"/>
          <p:cNvSpPr>
            <a:spLocks noGrp="1"/>
          </p:cNvSpPr>
          <p:nvPr>
            <p:ph sz="half" idx="14" hasCustomPrompt="1"/>
          </p:nvPr>
        </p:nvSpPr>
        <p:spPr>
          <a:xfrm>
            <a:off x="4629150" y="1385779"/>
            <a:ext cx="3886200" cy="1358461"/>
          </a:xfrm>
        </p:spPr>
        <p:txBody>
          <a:bodyPr/>
          <a:lstStyle>
            <a:lvl1pPr marL="0" indent="0">
              <a:buNone/>
              <a:defRPr sz="900" i="1"/>
            </a:lvl1pPr>
          </a:lstStyle>
          <a:p>
            <a:pPr lvl="0"/>
            <a:r>
              <a:rPr lang="en-US" dirty="0"/>
              <a:t>Insert Object</a:t>
            </a:r>
            <a:endParaRPr lang="en-US" dirty="0"/>
          </a:p>
        </p:txBody>
      </p:sp>
      <p:sp>
        <p:nvSpPr>
          <p:cNvPr id="16" name="Content Placeholder 3"/>
          <p:cNvSpPr>
            <a:spLocks noGrp="1"/>
          </p:cNvSpPr>
          <p:nvPr>
            <p:ph sz="half" idx="15" hasCustomPrompt="1"/>
          </p:nvPr>
        </p:nvSpPr>
        <p:spPr>
          <a:xfrm>
            <a:off x="628650" y="2855320"/>
            <a:ext cx="3886200" cy="1358461"/>
          </a:xfrm>
        </p:spPr>
        <p:txBody>
          <a:bodyPr/>
          <a:lstStyle>
            <a:lvl1pPr marL="0" indent="0">
              <a:buNone/>
              <a:defRPr sz="900" i="1"/>
            </a:lvl1pPr>
          </a:lstStyle>
          <a:p>
            <a:pPr lvl="0"/>
            <a:r>
              <a:rPr lang="en-US" dirty="0"/>
              <a:t>Insert Object</a:t>
            </a:r>
            <a:endParaRPr lang="en-US" dirty="0"/>
          </a:p>
        </p:txBody>
      </p:sp>
      <p:sp>
        <p:nvSpPr>
          <p:cNvPr id="15"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8" name="Title 1"/>
          <p:cNvSpPr>
            <a:spLocks noGrp="1"/>
          </p:cNvSpPr>
          <p:nvPr>
            <p:ph type="title" hasCustomPrompt="1"/>
          </p:nvPr>
        </p:nvSpPr>
        <p:spPr>
          <a:xfrm>
            <a:off x="628650" y="194940"/>
            <a:ext cx="7886700" cy="602502"/>
          </a:xfrm>
          <a:prstGeom prst="rect">
            <a:avLst/>
          </a:prstGeom>
        </p:spPr>
        <p:txBody>
          <a:bodyPr/>
          <a:lstStyle>
            <a:lvl1pPr>
              <a:defRPr>
                <a:solidFill>
                  <a:srgbClr val="004578"/>
                </a:solidFill>
              </a:defRPr>
            </a:lvl1pPr>
          </a:lstStyle>
          <a:p>
            <a:r>
              <a:rPr lang="en-US" dirty="0"/>
              <a:t>Topic</a:t>
            </a:r>
            <a:endParaRPr lang="en-US" dirty="0"/>
          </a:p>
        </p:txBody>
      </p:sp>
      <p:sp>
        <p:nvSpPr>
          <p:cNvPr id="9" name="Subtitle 2"/>
          <p:cNvSpPr>
            <a:spLocks noGrp="1"/>
          </p:cNvSpPr>
          <p:nvPr>
            <p:ph type="subTitle" idx="1" hasCustomPrompt="1"/>
          </p:nvPr>
        </p:nvSpPr>
        <p:spPr>
          <a:xfrm>
            <a:off x="639376" y="849018"/>
            <a:ext cx="7285881" cy="297712"/>
          </a:xfrm>
        </p:spPr>
        <p:txBody>
          <a:bodyPr>
            <a:noAutofit/>
          </a:bodyPr>
          <a:lstStyle>
            <a:lvl1pPr marL="0" indent="0" algn="l">
              <a:buNone/>
              <a:defRPr sz="1800" b="1" i="1">
                <a:solidFill>
                  <a:srgbClr val="0073AE"/>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6.emf"/><Relationship Id="rId17" Type="http://schemas.openxmlformats.org/officeDocument/2006/relationships/image" Target="../media/image5.emf"/><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userDrawn="1"/>
        </p:nvGrpSpPr>
        <p:grpSpPr>
          <a:xfrm>
            <a:off x="0" y="0"/>
            <a:ext cx="9144000" cy="5143500"/>
            <a:chOff x="0" y="0"/>
            <a:chExt cx="9144000" cy="5143500"/>
          </a:xfrm>
        </p:grpSpPr>
        <p:sp>
          <p:nvSpPr>
            <p:cNvPr id="9" name="Rectangle 8"/>
            <p:cNvSpPr/>
            <p:nvPr userDrawn="1"/>
          </p:nvSpPr>
          <p:spPr>
            <a:xfrm>
              <a:off x="0" y="0"/>
              <a:ext cx="9144000" cy="5143500"/>
            </a:xfrm>
            <a:prstGeom prst="rect">
              <a:avLst/>
            </a:prstGeom>
            <a:gradFill>
              <a:gsLst>
                <a:gs pos="17000">
                  <a:srgbClr val="B2D5D7">
                    <a:alpha val="53000"/>
                  </a:srgbClr>
                </a:gs>
                <a:gs pos="63000">
                  <a:srgbClr val="F3F1E5">
                    <a:alpha val="2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5373859" y="194940"/>
              <a:ext cx="3376246" cy="3376246"/>
            </a:xfrm>
            <a:prstGeom prst="ellipse">
              <a:avLst/>
            </a:prstGeom>
            <a:no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5780650" y="601731"/>
              <a:ext cx="2562664" cy="2562664"/>
            </a:xfrm>
            <a:prstGeom prst="ellipse">
              <a:avLst/>
            </a:prstGeom>
            <a:noFill/>
            <a:ln w="228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rotWithShape="1">
          <a:blip r:embed="rId17"/>
          <a:srcRect b="27928"/>
          <a:stretch>
            <a:fillRect/>
          </a:stretch>
        </p:blipFill>
        <p:spPr>
          <a:xfrm rot="10800000">
            <a:off x="0" y="0"/>
            <a:ext cx="9144000" cy="1226528"/>
          </a:xfrm>
          <a:prstGeom prst="rect">
            <a:avLst/>
          </a:prstGeom>
        </p:spPr>
      </p:pic>
      <p:sp>
        <p:nvSpPr>
          <p:cNvPr id="2" name="Title Placeholder 1"/>
          <p:cNvSpPr>
            <a:spLocks noGrp="1"/>
          </p:cNvSpPr>
          <p:nvPr>
            <p:ph type="title"/>
          </p:nvPr>
        </p:nvSpPr>
        <p:spPr>
          <a:xfrm>
            <a:off x="628650" y="423081"/>
            <a:ext cx="7886700" cy="682389"/>
          </a:xfrm>
          <a:prstGeom prst="rect">
            <a:avLst/>
          </a:prstGeom>
        </p:spPr>
        <p:txBody>
          <a:bodyPr vert="horz" lIns="91440" tIns="45720" rIns="91440" bIns="45720" rtlCol="0" anchor="b">
            <a:noAutofit/>
          </a:bodyPr>
          <a:lstStyle/>
          <a:p>
            <a:r>
              <a:rPr lang="en-US" dirty="0"/>
              <a:t>Topic</a:t>
            </a:r>
            <a:endParaRPr lang="en-US" dirty="0"/>
          </a:p>
        </p:txBody>
      </p:sp>
      <p:sp>
        <p:nvSpPr>
          <p:cNvPr id="3" name="Text Placeholder 2"/>
          <p:cNvSpPr>
            <a:spLocks noGrp="1"/>
          </p:cNvSpPr>
          <p:nvPr>
            <p:ph type="body" idx="1"/>
          </p:nvPr>
        </p:nvSpPr>
        <p:spPr>
          <a:xfrm>
            <a:off x="628650" y="1421469"/>
            <a:ext cx="7886700" cy="3144707"/>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Slide Number Placeholder 9"/>
          <p:cNvSpPr>
            <a:spLocks noGrp="1"/>
          </p:cNvSpPr>
          <p:nvPr>
            <p:ph type="sldNum" sz="quarter" idx="4"/>
          </p:nvPr>
        </p:nvSpPr>
        <p:spPr>
          <a:xfrm>
            <a:off x="139416" y="4792807"/>
            <a:ext cx="425532" cy="333512"/>
          </a:xfrm>
          <a:prstGeom prst="rect">
            <a:avLst/>
          </a:prstGeom>
        </p:spPr>
        <p:txBody>
          <a:bodyPr anchor="ctr"/>
          <a:lstStyle>
            <a:lvl1pPr>
              <a:defRPr sz="800" b="0">
                <a:solidFill>
                  <a:srgbClr val="0073AE"/>
                </a:solidFill>
              </a:defRPr>
            </a:lvl1pPr>
          </a:lstStyle>
          <a:p>
            <a:fld id="{3DD97BEB-BAEF-0344-9D5C-EC73E478698A}" type="slidenum">
              <a:rPr lang="en-US" smtClean="0"/>
            </a:fld>
            <a:endParaRPr lang="en-US" dirty="0"/>
          </a:p>
        </p:txBody>
      </p:sp>
      <p:sp>
        <p:nvSpPr>
          <p:cNvPr id="7" name="Subtitle 2"/>
          <p:cNvSpPr txBox="1"/>
          <p:nvPr userDrawn="1"/>
        </p:nvSpPr>
        <p:spPr>
          <a:xfrm>
            <a:off x="626806" y="4792808"/>
            <a:ext cx="1607574" cy="350692"/>
          </a:xfrm>
          <a:prstGeom prst="rect">
            <a:avLst/>
          </a:prstGeom>
        </p:spPr>
        <p:txBody>
          <a:bodyPr vert="horz" lIns="91440" tIns="45720" rIns="91440" bIns="45720" rtlCol="0" anchor="ctr">
            <a:normAutofit/>
          </a:bodyPr>
          <a:lstStyle>
            <a:lvl1pPr marL="0" indent="0" algn="l" defTabSz="685800" rtl="0" eaLnBrk="1" latinLnBrk="0" hangingPunct="1">
              <a:lnSpc>
                <a:spcPct val="90000"/>
              </a:lnSpc>
              <a:spcBef>
                <a:spcPts val="750"/>
              </a:spcBef>
              <a:buClr>
                <a:srgbClr val="0066A1"/>
              </a:buClr>
              <a:buFont typeface="LucidaGrande" charset="0"/>
              <a:buNone/>
              <a:defRPr sz="2100" b="1" i="1" kern="1200">
                <a:solidFill>
                  <a:schemeClr val="tx1">
                    <a:lumMod val="50000"/>
                    <a:lumOff val="50000"/>
                  </a:schemeClr>
                </a:solidFill>
                <a:latin typeface="Calibri" panose="020F0502020204030204" charset="0"/>
                <a:ea typeface="Calibri" panose="020F0502020204030204" charset="0"/>
                <a:cs typeface="Calibri" panose="020F0502020204030204" charset="0"/>
              </a:defRPr>
            </a:lvl1pPr>
            <a:lvl2pPr marL="342900" indent="0" algn="ctr" defTabSz="685800" rtl="0" eaLnBrk="1" latinLnBrk="0" hangingPunct="1">
              <a:lnSpc>
                <a:spcPct val="90000"/>
              </a:lnSpc>
              <a:spcBef>
                <a:spcPts val="375"/>
              </a:spcBef>
              <a:buClr>
                <a:srgbClr val="0066A1"/>
              </a:buClr>
              <a:buFont typeface="LucidaGrande"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Clr>
                <a:srgbClr val="0066A1"/>
              </a:buClr>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Clr>
                <a:srgbClr val="0066A1"/>
              </a:buClr>
              <a:buFont typeface="Wingdings" panose="05000000000000000000" pitchFamily="2" charset="2"/>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Clr>
                <a:srgbClr val="0066A1"/>
              </a:buClr>
              <a:buFont typeface="Courier New" panose="0207030902020502040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000" i="0" dirty="0" err="1">
                <a:solidFill>
                  <a:srgbClr val="0073AE"/>
                </a:solidFill>
              </a:rPr>
              <a:t>www.ieee.org</a:t>
            </a:r>
            <a:endParaRPr lang="en-US" sz="1000" i="0" dirty="0">
              <a:solidFill>
                <a:srgbClr val="0073AE"/>
              </a:solidFill>
            </a:endParaRPr>
          </a:p>
        </p:txBody>
      </p:sp>
      <p:pic>
        <p:nvPicPr>
          <p:cNvPr id="4" name="Picture 3"/>
          <p:cNvPicPr>
            <a:picLocks noChangeAspect="1"/>
          </p:cNvPicPr>
          <p:nvPr userDrawn="1"/>
        </p:nvPicPr>
        <p:blipFill>
          <a:blip r:embed="rId18"/>
          <a:stretch>
            <a:fillRect/>
          </a:stretch>
        </p:blipFill>
        <p:spPr>
          <a:xfrm>
            <a:off x="8148061" y="4790046"/>
            <a:ext cx="794906" cy="2329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685800" rtl="0" eaLnBrk="1" latinLnBrk="0" hangingPunct="1">
        <a:lnSpc>
          <a:spcPts val="2500"/>
        </a:lnSpc>
        <a:spcBef>
          <a:spcPct val="0"/>
        </a:spcBef>
        <a:buNone/>
        <a:defRPr sz="2500" b="1" i="0" kern="1200">
          <a:solidFill>
            <a:srgbClr val="004578"/>
          </a:solidFill>
          <a:latin typeface="Calibri" panose="020F0502020204030204" charset="0"/>
          <a:ea typeface="Calibri" panose="020F0502020204030204" charset="0"/>
          <a:cs typeface="Calibri" panose="020F0502020204030204" charset="0"/>
        </a:defRPr>
      </a:lvl1pPr>
    </p:titleStyle>
    <p:bodyStyle>
      <a:lvl1pPr marL="171450" indent="-171450" algn="l" defTabSz="685800" rtl="0" eaLnBrk="1" latinLnBrk="0" hangingPunct="1">
        <a:lnSpc>
          <a:spcPct val="90000"/>
        </a:lnSpc>
        <a:spcBef>
          <a:spcPts val="750"/>
        </a:spcBef>
        <a:buClr>
          <a:srgbClr val="0066A1"/>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panose="02070309020205020404"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2.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285" y="186055"/>
            <a:ext cx="6790055" cy="1250315"/>
          </a:xfrm>
        </p:spPr>
        <p:txBody>
          <a:bodyPr>
            <a:normAutofit fontScale="90000"/>
          </a:bodyPr>
          <a:lstStyle/>
          <a:p>
            <a:pPr marL="0" indent="0" fontAlgn="auto">
              <a:lnSpc>
                <a:spcPts val="3100"/>
              </a:lnSpc>
            </a:pPr>
            <a:r>
              <a:rPr lang="en-US" dirty="0"/>
              <a:t>GRU-TemporalAttention Model with Time Series Decomposition Module for Battery Fault Diagnosis in Quadrupedal Robots</a:t>
            </a:r>
            <a:endParaRPr lang="en-US" dirty="0"/>
          </a:p>
        </p:txBody>
      </p:sp>
      <p:sp>
        <p:nvSpPr>
          <p:cNvPr id="3" name="Slide Number Placeholder 2"/>
          <p:cNvSpPr>
            <a:spLocks noGrp="1"/>
          </p:cNvSpPr>
          <p:nvPr>
            <p:ph type="sldNum" sz="quarter" idx="4"/>
          </p:nvPr>
        </p:nvSpPr>
        <p:spPr/>
        <p:txBody>
          <a:bodyPr/>
          <a:lstStyle/>
          <a:p>
            <a:fld id="{3DD97BEB-BAEF-0344-9D5C-EC73E478698A}" type="slidenum">
              <a:rPr lang="en-US" smtClean="0"/>
            </a:fld>
            <a:endParaRPr lang="en-US" dirty="0"/>
          </a:p>
        </p:txBody>
      </p:sp>
      <p:sp>
        <p:nvSpPr>
          <p:cNvPr id="4" name="Subtitle 3"/>
          <p:cNvSpPr>
            <a:spLocks noGrp="1"/>
          </p:cNvSpPr>
          <p:nvPr>
            <p:ph type="subTitle" idx="1"/>
          </p:nvPr>
        </p:nvSpPr>
        <p:spPr>
          <a:xfrm>
            <a:off x="3178810" y="2259330"/>
            <a:ext cx="5461635" cy="803275"/>
          </a:xfrm>
        </p:spPr>
        <p:txBody>
          <a:bodyPr>
            <a:noAutofit/>
          </a:bodyPr>
          <a:lstStyle/>
          <a:p>
            <a:r>
              <a:rPr lang="en-US" sz="1400" dirty="0">
                <a:latin typeface="Times New Roman" panose="02020603050405020304" charset="0"/>
                <a:cs typeface="Times New Roman" panose="02020603050405020304" charset="0"/>
              </a:rPr>
              <a:t>Quadrupedal robots may face battery degradation, posing safety risks. Therefore, a fault diagnosis method is crucial for safe operation. We propose a neural network and self-adaptive dynamic threshold for this purpose.</a:t>
            </a:r>
            <a:endParaRPr lang="en-US" sz="1400" dirty="0">
              <a:latin typeface="Times New Roman" panose="02020603050405020304" charset="0"/>
              <a:cs typeface="Times New Roman" panose="02020603050405020304" charset="0"/>
            </a:endParaRPr>
          </a:p>
        </p:txBody>
      </p:sp>
      <p:sp>
        <p:nvSpPr>
          <p:cNvPr id="5" name="Subtitle 2"/>
          <p:cNvSpPr txBox="1"/>
          <p:nvPr/>
        </p:nvSpPr>
        <p:spPr>
          <a:xfrm>
            <a:off x="633095" y="4392930"/>
            <a:ext cx="2286635" cy="501650"/>
          </a:xfrm>
          <a:prstGeom prst="rect">
            <a:avLst/>
          </a:prstGeom>
        </p:spPr>
        <p:txBody>
          <a:bodyPr vert="horz" lIns="91440" tIns="45720" rIns="91440" bIns="45720" rtlCol="0" anchor="ctr">
            <a:normAutofit/>
          </a:bodyPr>
          <a:lstStyle>
            <a:lvl1pPr marL="0" indent="0" algn="l" defTabSz="685800" rtl="0" eaLnBrk="1" latinLnBrk="0" hangingPunct="1">
              <a:lnSpc>
                <a:spcPct val="100000"/>
              </a:lnSpc>
              <a:spcBef>
                <a:spcPts val="0"/>
              </a:spcBef>
              <a:buClr>
                <a:srgbClr val="0066A1"/>
              </a:buClr>
              <a:buFont typeface="LucidaGrande" charset="0"/>
              <a:buNone/>
              <a:defRPr sz="2000" b="1" i="0" kern="1200">
                <a:solidFill>
                  <a:srgbClr val="0073AE"/>
                </a:solidFill>
                <a:latin typeface="Calibri" panose="020F0502020204030204" charset="0"/>
                <a:ea typeface="Calibri" panose="020F0502020204030204" charset="0"/>
                <a:cs typeface="Calibri" panose="020F0502020204030204" charset="0"/>
              </a:defRPr>
            </a:lvl1pPr>
            <a:lvl2pPr marL="342900" indent="0" algn="ctr" defTabSz="685800" rtl="0" eaLnBrk="1" latinLnBrk="0" hangingPunct="1">
              <a:lnSpc>
                <a:spcPct val="90000"/>
              </a:lnSpc>
              <a:spcBef>
                <a:spcPts val="375"/>
              </a:spcBef>
              <a:buClr>
                <a:srgbClr val="0066A1"/>
              </a:buClr>
              <a:buFont typeface="LucidaGrande"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Clr>
                <a:srgbClr val="0066A1"/>
              </a:buClr>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Clr>
                <a:srgbClr val="0066A1"/>
              </a:buClr>
              <a:buFont typeface="Wingdings" panose="05000000000000000000" pitchFamily="2" charset="2"/>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Clr>
                <a:srgbClr val="0066A1"/>
              </a:buClr>
              <a:buFont typeface="Courier New" panose="0207030902020502040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algn="l" defTabSz="685800" rtl="0" eaLnBrk="1" latinLnBrk="0" hangingPunct="1">
              <a:lnSpc>
                <a:spcPct val="90000"/>
              </a:lnSpc>
              <a:spcBef>
                <a:spcPct val="0"/>
              </a:spcBef>
              <a:buNone/>
            </a:pPr>
            <a:r>
              <a:rPr lang="en-US" sz="1400" b="1" i="1" kern="1200" dirty="0">
                <a:solidFill>
                  <a:srgbClr val="004578"/>
                </a:solidFill>
                <a:latin typeface="Calibri" panose="020F0502020204030204" charset="0"/>
                <a:cs typeface="Calibri" panose="020F0502020204030204" charset="0"/>
              </a:rPr>
              <a:t>Author: Xiaolong </a:t>
            </a:r>
            <a:r>
              <a:rPr lang="en-US" sz="1400" b="1" i="1" kern="1200" dirty="0">
                <a:solidFill>
                  <a:srgbClr val="004578"/>
                </a:solidFill>
                <a:latin typeface="Calibri" panose="020F0502020204030204" charset="0"/>
                <a:cs typeface="Calibri" panose="020F0502020204030204" charset="0"/>
              </a:rPr>
              <a:t>Chen</a:t>
            </a:r>
            <a:endParaRPr lang="en-US" sz="1400" b="1" i="1" kern="1200" dirty="0">
              <a:solidFill>
                <a:srgbClr val="004578"/>
              </a:solidFill>
              <a:latin typeface="Calibri" panose="020F0502020204030204" charset="0"/>
              <a:cs typeface="Calibri" panose="020F0502020204030204" charset="0"/>
            </a:endParaRPr>
          </a:p>
          <a:p>
            <a:pPr marL="0" algn="l" defTabSz="685800" rtl="0" eaLnBrk="1" latinLnBrk="0" hangingPunct="1">
              <a:lnSpc>
                <a:spcPct val="90000"/>
              </a:lnSpc>
              <a:spcBef>
                <a:spcPct val="0"/>
              </a:spcBef>
              <a:buNone/>
            </a:pPr>
            <a:r>
              <a:rPr lang="en-US" sz="1400" b="1" i="1" kern="1200" dirty="0">
                <a:solidFill>
                  <a:srgbClr val="004578"/>
                </a:solidFill>
                <a:latin typeface="Calibri" panose="020F0502020204030204" charset="0"/>
                <a:cs typeface="Calibri" panose="020F0502020204030204" charset="0"/>
              </a:rPr>
              <a:t>Central South University</a:t>
            </a:r>
            <a:endParaRPr lang="en-US" sz="1400" b="1" i="1" kern="1200" dirty="0">
              <a:solidFill>
                <a:srgbClr val="004578"/>
              </a:solidFill>
              <a:latin typeface="Calibri" panose="020F0502020204030204" charset="0"/>
              <a:cs typeface="Calibri" panose="020F0502020204030204" charset="0"/>
            </a:endParaRPr>
          </a:p>
        </p:txBody>
      </p:sp>
      <p:pic>
        <p:nvPicPr>
          <p:cNvPr id="6" name="图片 5" descr="横式标志"/>
          <p:cNvPicPr>
            <a:picLocks noChangeAspect="1"/>
          </p:cNvPicPr>
          <p:nvPr/>
        </p:nvPicPr>
        <p:blipFill>
          <a:blip r:embed="rId1"/>
          <a:stretch>
            <a:fillRect/>
          </a:stretch>
        </p:blipFill>
        <p:spPr>
          <a:xfrm>
            <a:off x="7767320" y="855980"/>
            <a:ext cx="1056233" cy="288000"/>
          </a:xfrm>
          <a:prstGeom prst="rect">
            <a:avLst/>
          </a:prstGeom>
        </p:spPr>
      </p:pic>
      <p:sp>
        <p:nvSpPr>
          <p:cNvPr id="7" name="文本框 6"/>
          <p:cNvSpPr txBox="1"/>
          <p:nvPr/>
        </p:nvSpPr>
        <p:spPr>
          <a:xfrm>
            <a:off x="7623607" y="4460558"/>
            <a:ext cx="1343660" cy="366395"/>
          </a:xfrm>
          <a:prstGeom prst="rect">
            <a:avLst/>
          </a:prstGeom>
        </p:spPr>
        <p:txBody>
          <a:bodyPr wrap="square">
            <a:noAutofit/>
          </a:bodyPr>
          <a:p>
            <a:pPr algn="ctr"/>
            <a:r>
              <a:rPr lang="en-US" altLang="zh-CN" sz="2000" b="1" i="1" dirty="0" smtClean="0">
                <a:solidFill>
                  <a:schemeClr val="accent1">
                    <a:lumMod val="75000"/>
                  </a:schemeClr>
                </a:solidFill>
                <a:cs typeface="+mn-lt"/>
              </a:rPr>
              <a:t>ICIT 2024</a:t>
            </a:r>
            <a:endParaRPr lang="en-US" altLang="zh-CN" sz="2000" b="1" i="1" dirty="0" smtClean="0">
              <a:solidFill>
                <a:schemeClr val="accent1">
                  <a:lumMod val="75000"/>
                </a:schemeClr>
              </a:solidFill>
              <a:cs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33700"/>
            <a:ext cx="7886700" cy="602502"/>
          </a:xfrm>
        </p:spPr>
        <p:txBody>
          <a:bodyPr/>
          <a:lstStyle/>
          <a:p>
            <a:pPr marL="0" indent="0" fontAlgn="auto">
              <a:lnSpc>
                <a:spcPts val="2900"/>
              </a:lnSpc>
            </a:pPr>
            <a:r>
              <a:rPr lang="en-US" altLang="zh-CN" sz="2800">
                <a:latin typeface="Times New Roman" panose="02020603050405020304" charset="0"/>
                <a:cs typeface="Times New Roman" panose="02020603050405020304" charset="0"/>
                <a:sym typeface="+mn-ea"/>
              </a:rPr>
              <a:t>Methodology</a:t>
            </a:r>
            <a:br>
              <a:rPr lang="en-US" altLang="zh-CN">
                <a:latin typeface="Times New Roman" panose="02020603050405020304" charset="0"/>
                <a:cs typeface="Times New Roman" panose="02020603050405020304" charset="0"/>
                <a:sym typeface="+mn-ea"/>
              </a:rPr>
            </a:br>
            <a:r>
              <a:rPr lang="en-US" sz="2000" i="1" dirty="0">
                <a:solidFill>
                  <a:srgbClr val="0073AE"/>
                </a:solidFill>
                <a:latin typeface="Times New Roman" panose="02020603050405020304" charset="0"/>
                <a:cs typeface="Times New Roman" panose="02020603050405020304" charset="0"/>
                <a:sym typeface="+mn-ea"/>
              </a:rPr>
              <a:t>Self-adaptive Dynamic Threshold</a:t>
            </a:r>
            <a:endParaRPr lang="en-US" sz="2000" i="1" dirty="0">
              <a:solidFill>
                <a:srgbClr val="0073AE"/>
              </a:solidFill>
              <a:latin typeface="Times New Roman" panose="02020603050405020304" charset="0"/>
              <a:cs typeface="Times New Roman" panose="02020603050405020304" charset="0"/>
              <a:sym typeface="+mn-ea"/>
            </a:endParaRPr>
          </a:p>
        </p:txBody>
      </p:sp>
      <p:sp>
        <p:nvSpPr>
          <p:cNvPr id="3" name="Text Placeholder 2"/>
          <p:cNvSpPr>
            <a:spLocks noGrp="1"/>
          </p:cNvSpPr>
          <p:nvPr>
            <p:ph type="body" sz="quarter" idx="13"/>
          </p:nvPr>
        </p:nvSpPr>
        <p:spPr>
          <a:xfrm>
            <a:off x="512445" y="1369060"/>
            <a:ext cx="4338320" cy="1375410"/>
          </a:xfrm>
        </p:spPr>
        <p:txBody>
          <a:bodyPr>
            <a:normAutofit lnSpcReduction="10000"/>
          </a:bodyPr>
          <a:lstStyle/>
          <a:p>
            <a:r>
              <a:rPr lang="en-US" sz="1800" dirty="0"/>
              <a:t>To reduce the misdiagnosis rate in fault diagnosis relying on fixed thresholds, an adaptive dynamic threshold method based on battery cell consistency is proposed in this paper.</a:t>
            </a:r>
            <a:endParaRPr lang="en-US" sz="1800" dirty="0"/>
          </a:p>
        </p:txBody>
      </p:sp>
      <p:pic>
        <p:nvPicPr>
          <p:cNvPr id="6" name="图片 5" descr="横式标志"/>
          <p:cNvPicPr>
            <a:picLocks noChangeAspect="1"/>
          </p:cNvPicPr>
          <p:nvPr/>
        </p:nvPicPr>
        <p:blipFill>
          <a:blip r:embed="rId1"/>
          <a:stretch>
            <a:fillRect/>
          </a:stretch>
        </p:blipFill>
        <p:spPr>
          <a:xfrm>
            <a:off x="7059930" y="4778375"/>
            <a:ext cx="924204" cy="252000"/>
          </a:xfrm>
          <a:prstGeom prst="rect">
            <a:avLst/>
          </a:prstGeom>
        </p:spPr>
      </p:pic>
      <p:pic>
        <p:nvPicPr>
          <p:cNvPr id="9" name="图片 8"/>
          <p:cNvPicPr>
            <a:picLocks noChangeAspect="1"/>
          </p:cNvPicPr>
          <p:nvPr/>
        </p:nvPicPr>
        <p:blipFill>
          <a:blip r:embed="rId2"/>
          <a:stretch>
            <a:fillRect/>
          </a:stretch>
        </p:blipFill>
        <p:spPr>
          <a:xfrm>
            <a:off x="4951095" y="1258570"/>
            <a:ext cx="4053129" cy="1800000"/>
          </a:xfrm>
          <a:prstGeom prst="rect">
            <a:avLst/>
          </a:prstGeom>
          <a:effectLst>
            <a:softEdge rad="12700"/>
          </a:effectLst>
        </p:spPr>
      </p:pic>
      <p:pic>
        <p:nvPicPr>
          <p:cNvPr id="5" name="图片 4"/>
          <p:cNvPicPr>
            <a:picLocks noChangeAspect="1"/>
          </p:cNvPicPr>
          <p:nvPr/>
        </p:nvPicPr>
        <p:blipFill>
          <a:blip r:embed="rId3"/>
          <a:stretch>
            <a:fillRect/>
          </a:stretch>
        </p:blipFill>
        <p:spPr>
          <a:xfrm>
            <a:off x="940435" y="2826385"/>
            <a:ext cx="3118310" cy="1080000"/>
          </a:xfrm>
          <a:prstGeom prst="rect">
            <a:avLst/>
          </a:prstGeom>
          <a:effectLst>
            <a:softEdge rad="12700"/>
          </a:effectLst>
        </p:spPr>
      </p:pic>
      <p:pic>
        <p:nvPicPr>
          <p:cNvPr id="7" name="图片 6"/>
          <p:cNvPicPr>
            <a:picLocks noChangeAspect="1"/>
          </p:cNvPicPr>
          <p:nvPr/>
        </p:nvPicPr>
        <p:blipFill>
          <a:blip r:embed="rId4"/>
          <a:stretch>
            <a:fillRect/>
          </a:stretch>
        </p:blipFill>
        <p:spPr>
          <a:xfrm>
            <a:off x="754380" y="3988435"/>
            <a:ext cx="3490607" cy="540000"/>
          </a:xfrm>
          <a:prstGeom prst="rect">
            <a:avLst/>
          </a:prstGeom>
          <a:effectLst>
            <a:softEdge rad="12700"/>
          </a:effectLst>
        </p:spPr>
      </p:pic>
      <p:sp>
        <p:nvSpPr>
          <p:cNvPr id="8" name="文本框 7"/>
          <p:cNvSpPr txBox="1"/>
          <p:nvPr/>
        </p:nvSpPr>
        <p:spPr>
          <a:xfrm>
            <a:off x="4944110" y="3154680"/>
            <a:ext cx="4060190" cy="645160"/>
          </a:xfrm>
          <a:prstGeom prst="rect">
            <a:avLst/>
          </a:prstGeom>
        </p:spPr>
        <p:txBody>
          <a:bodyPr wrap="square" anchor="t">
            <a:spAutoFit/>
          </a:bodyPr>
          <a:p>
            <a:pPr algn="ctr"/>
            <a:r>
              <a:rPr lang="zh-CN" altLang="en-US">
                <a:sym typeface="+mn-ea"/>
              </a:rPr>
              <a:t>The reconstruction errors of the seven battery cells in the battery pack</a:t>
            </a:r>
            <a:r>
              <a:rPr lang="en-US" altLang="zh-CN">
                <a:sym typeface="+mn-ea"/>
              </a:rPr>
              <a:t>.</a:t>
            </a:r>
            <a:endParaRPr lang="en-US" altLang="zh-CN" dirty="0" smtClean="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255" y="41275"/>
            <a:ext cx="7285990" cy="722630"/>
          </a:xfrm>
        </p:spPr>
        <p:txBody>
          <a:bodyPr>
            <a:normAutofit/>
          </a:bodyPr>
          <a:lstStyle/>
          <a:p>
            <a:r>
              <a:rPr lang="en-US" altLang="zh-CN">
                <a:latin typeface="Times New Roman" panose="02020603050405020304" charset="0"/>
                <a:cs typeface="Times New Roman" panose="02020603050405020304" charset="0"/>
                <a:sym typeface="+mn-ea"/>
              </a:rPr>
              <a:t>Results Analysis and Discussion</a:t>
            </a:r>
            <a:endParaRPr lang="en-US" dirty="0"/>
          </a:p>
        </p:txBody>
      </p:sp>
      <p:sp>
        <p:nvSpPr>
          <p:cNvPr id="4" name="Slide Number Placeholder 3"/>
          <p:cNvSpPr>
            <a:spLocks noGrp="1"/>
          </p:cNvSpPr>
          <p:nvPr>
            <p:ph type="sldNum" sz="quarter" idx="4"/>
          </p:nvPr>
        </p:nvSpPr>
        <p:spPr/>
        <p:txBody>
          <a:bodyPr/>
          <a:lstStyle/>
          <a:p>
            <a:fld id="{3DD97BEB-BAEF-0344-9D5C-EC73E478698A}" type="slidenum">
              <a:rPr lang="en-US" smtClean="0"/>
            </a:fld>
            <a:endParaRPr lang="en-US" dirty="0"/>
          </a:p>
        </p:txBody>
      </p:sp>
      <p:pic>
        <p:nvPicPr>
          <p:cNvPr id="6" name="图片 5" descr="横式标志"/>
          <p:cNvPicPr>
            <a:picLocks noChangeAspect="1"/>
          </p:cNvPicPr>
          <p:nvPr/>
        </p:nvPicPr>
        <p:blipFill>
          <a:blip r:embed="rId1"/>
          <a:stretch>
            <a:fillRect/>
          </a:stretch>
        </p:blipFill>
        <p:spPr>
          <a:xfrm>
            <a:off x="6922135" y="250190"/>
            <a:ext cx="1056234" cy="288000"/>
          </a:xfrm>
          <a:prstGeom prst="rect">
            <a:avLst/>
          </a:prstGeom>
        </p:spPr>
      </p:pic>
      <p:pic>
        <p:nvPicPr>
          <p:cNvPr id="3" name="图片 2"/>
          <p:cNvPicPr>
            <a:picLocks noChangeAspect="1"/>
          </p:cNvPicPr>
          <p:nvPr/>
        </p:nvPicPr>
        <p:blipFill>
          <a:blip r:embed="rId2"/>
          <a:stretch>
            <a:fillRect/>
          </a:stretch>
        </p:blipFill>
        <p:spPr>
          <a:xfrm>
            <a:off x="724535" y="1443355"/>
            <a:ext cx="7694475" cy="2160000"/>
          </a:xfrm>
          <a:prstGeom prst="rect">
            <a:avLst/>
          </a:prstGeom>
        </p:spPr>
      </p:pic>
      <p:sp>
        <p:nvSpPr>
          <p:cNvPr id="5" name="Text Placeholder 2"/>
          <p:cNvSpPr>
            <a:spLocks noGrp="1"/>
          </p:cNvSpPr>
          <p:nvPr>
            <p:ph type="body" sz="quarter" idx="13"/>
          </p:nvPr>
        </p:nvSpPr>
        <p:spPr>
          <a:xfrm>
            <a:off x="565150" y="795655"/>
            <a:ext cx="7915910" cy="647700"/>
          </a:xfrm>
        </p:spPr>
        <p:txBody>
          <a:bodyPr>
            <a:normAutofit lnSpcReduction="10000"/>
          </a:bodyPr>
          <a:p>
            <a:pPr marL="0" indent="0">
              <a:buNone/>
            </a:pPr>
            <a:r>
              <a:rPr lang="zh-CN" altLang="en-US" sz="2000" dirty="0"/>
              <a:t>The model, dataset composition, loss, and misclassification rates used in this article are as shown in the table below:</a:t>
            </a:r>
            <a:endParaRPr lang="zh-CN" alt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latin typeface="Times New Roman" panose="02020603050405020304" charset="0"/>
                <a:cs typeface="Times New Roman" panose="02020603050405020304" charset="0"/>
                <a:sym typeface="+mn-ea"/>
              </a:rPr>
              <a:t>Results Analysis and Discussion</a:t>
            </a:r>
            <a:endParaRPr lang="en-US" dirty="0"/>
          </a:p>
        </p:txBody>
      </p:sp>
      <p:sp>
        <p:nvSpPr>
          <p:cNvPr id="3" name="Text Placeholder 2"/>
          <p:cNvSpPr>
            <a:spLocks noGrp="1"/>
          </p:cNvSpPr>
          <p:nvPr>
            <p:ph type="body" sz="quarter" idx="13"/>
          </p:nvPr>
        </p:nvSpPr>
        <p:spPr>
          <a:xfrm>
            <a:off x="350520" y="1211580"/>
            <a:ext cx="8614410" cy="2957830"/>
          </a:xfrm>
        </p:spPr>
        <p:txBody>
          <a:bodyPr/>
          <a:lstStyle/>
          <a:p>
            <a:r>
              <a:rPr lang="en-US" altLang="zh-CN">
                <a:sym typeface="+mn-ea"/>
              </a:rPr>
              <a:t>These images compare reconstruction results on faulty batteries across different models and depict the reconstruction loss for each battery cell voltage data. </a:t>
            </a:r>
            <a:endParaRPr lang="en-US" altLang="zh-CN">
              <a:sym typeface="+mn-ea"/>
            </a:endParaRPr>
          </a:p>
          <a:p>
            <a:r>
              <a:rPr lang="en-US" altLang="zh-CN">
                <a:sym typeface="+mn-ea"/>
              </a:rPr>
              <a:t>The first row shows the actual voltage and its reconstructed voltage for the faulty battery, while the second and third rows illustrate the reconstruction loss for the voltage of the seven cells in the battery pack in both two-dimensional and three-dimensional plots.</a:t>
            </a:r>
            <a:endParaRPr lang="en-US" altLang="zh-CN"/>
          </a:p>
          <a:p>
            <a:endParaRPr lang="en-US" dirty="0"/>
          </a:p>
        </p:txBody>
      </p:sp>
      <p:pic>
        <p:nvPicPr>
          <p:cNvPr id="6" name="图片 5" descr="横式标志"/>
          <p:cNvPicPr>
            <a:picLocks noChangeAspect="1"/>
          </p:cNvPicPr>
          <p:nvPr/>
        </p:nvPicPr>
        <p:blipFill>
          <a:blip r:embed="rId1"/>
          <a:stretch>
            <a:fillRect/>
          </a:stretch>
        </p:blipFill>
        <p:spPr>
          <a:xfrm>
            <a:off x="7059930" y="4778375"/>
            <a:ext cx="924204" cy="252000"/>
          </a:xfrm>
          <a:prstGeom prst="rect">
            <a:avLst/>
          </a:prstGeom>
        </p:spPr>
      </p:pic>
      <p:pic>
        <p:nvPicPr>
          <p:cNvPr id="8" name="图片 7"/>
          <p:cNvPicPr>
            <a:picLocks noChangeAspect="1"/>
          </p:cNvPicPr>
          <p:nvPr/>
        </p:nvPicPr>
        <p:blipFill>
          <a:blip r:embed="rId2"/>
          <a:stretch>
            <a:fillRect/>
          </a:stretch>
        </p:blipFill>
        <p:spPr>
          <a:xfrm>
            <a:off x="354965" y="2541905"/>
            <a:ext cx="4267927" cy="2160000"/>
          </a:xfrm>
          <a:prstGeom prst="rect">
            <a:avLst/>
          </a:prstGeom>
        </p:spPr>
      </p:pic>
      <p:pic>
        <p:nvPicPr>
          <p:cNvPr id="10" name="图片 9"/>
          <p:cNvPicPr>
            <a:picLocks noChangeAspect="1"/>
          </p:cNvPicPr>
          <p:nvPr/>
        </p:nvPicPr>
        <p:blipFill>
          <a:blip r:embed="rId3"/>
          <a:stretch>
            <a:fillRect/>
          </a:stretch>
        </p:blipFill>
        <p:spPr>
          <a:xfrm>
            <a:off x="4745355" y="2541905"/>
            <a:ext cx="4214785" cy="2160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latin typeface="Times New Roman" panose="02020603050405020304" charset="0"/>
                <a:cs typeface="Times New Roman" panose="02020603050405020304" charset="0"/>
                <a:sym typeface="+mn-ea"/>
              </a:rPr>
              <a:t>Results Analysis and Discussion</a:t>
            </a:r>
            <a:endParaRPr lang="en-US" dirty="0"/>
          </a:p>
        </p:txBody>
      </p:sp>
      <p:sp>
        <p:nvSpPr>
          <p:cNvPr id="3" name="Text Placeholder 2"/>
          <p:cNvSpPr>
            <a:spLocks noGrp="1"/>
          </p:cNvSpPr>
          <p:nvPr>
            <p:ph type="body" sz="quarter" idx="13"/>
          </p:nvPr>
        </p:nvSpPr>
        <p:spPr>
          <a:xfrm>
            <a:off x="534670" y="1241425"/>
            <a:ext cx="3981450" cy="1764030"/>
          </a:xfrm>
        </p:spPr>
        <p:txBody>
          <a:bodyPr/>
          <a:lstStyle/>
          <a:p>
            <a:r>
              <a:rPr lang="en-US" sz="1800" dirty="0">
                <a:latin typeface="Times New Roman" panose="02020603050405020304" charset="0"/>
                <a:cs typeface="Times New Roman" panose="02020603050405020304" charset="0"/>
              </a:rPr>
              <a:t>Comparing the reconstruction effects brought by models with different numbers of stacked blocks, it is evident that the more blocks are stacked, the stronger the ability to identify faults in battery cells.</a:t>
            </a:r>
            <a:endParaRPr lang="en-US" sz="1800" dirty="0">
              <a:latin typeface="Times New Roman" panose="02020603050405020304" charset="0"/>
              <a:cs typeface="Times New Roman" panose="02020603050405020304" charset="0"/>
            </a:endParaRPr>
          </a:p>
        </p:txBody>
      </p:sp>
      <p:pic>
        <p:nvPicPr>
          <p:cNvPr id="6" name="图片 5" descr="横式标志"/>
          <p:cNvPicPr>
            <a:picLocks noChangeAspect="1"/>
          </p:cNvPicPr>
          <p:nvPr/>
        </p:nvPicPr>
        <p:blipFill>
          <a:blip r:embed="rId1"/>
          <a:stretch>
            <a:fillRect/>
          </a:stretch>
        </p:blipFill>
        <p:spPr>
          <a:xfrm>
            <a:off x="7059930" y="4778375"/>
            <a:ext cx="924204" cy="252000"/>
          </a:xfrm>
          <a:prstGeom prst="rect">
            <a:avLst/>
          </a:prstGeom>
        </p:spPr>
      </p:pic>
      <p:pic>
        <p:nvPicPr>
          <p:cNvPr id="5" name="图片 4" descr="main_block1"/>
          <p:cNvPicPr>
            <a:picLocks noChangeAspect="1"/>
          </p:cNvPicPr>
          <p:nvPr/>
        </p:nvPicPr>
        <p:blipFill>
          <a:blip r:embed="rId2"/>
          <a:stretch>
            <a:fillRect/>
          </a:stretch>
        </p:blipFill>
        <p:spPr>
          <a:xfrm>
            <a:off x="4611370" y="1311275"/>
            <a:ext cx="2160000" cy="1440000"/>
          </a:xfrm>
          <a:prstGeom prst="rect">
            <a:avLst/>
          </a:prstGeom>
        </p:spPr>
      </p:pic>
      <p:pic>
        <p:nvPicPr>
          <p:cNvPr id="7" name="图片 6" descr="main_block2"/>
          <p:cNvPicPr>
            <a:picLocks noChangeAspect="1"/>
          </p:cNvPicPr>
          <p:nvPr/>
        </p:nvPicPr>
        <p:blipFill>
          <a:blip r:embed="rId3"/>
          <a:stretch>
            <a:fillRect/>
          </a:stretch>
        </p:blipFill>
        <p:spPr>
          <a:xfrm>
            <a:off x="6925628" y="1311275"/>
            <a:ext cx="2160000" cy="1440000"/>
          </a:xfrm>
          <a:prstGeom prst="rect">
            <a:avLst/>
          </a:prstGeom>
        </p:spPr>
      </p:pic>
      <p:pic>
        <p:nvPicPr>
          <p:cNvPr id="9" name="图片 8" descr="main_block3"/>
          <p:cNvPicPr>
            <a:picLocks noChangeAspect="1"/>
          </p:cNvPicPr>
          <p:nvPr/>
        </p:nvPicPr>
        <p:blipFill>
          <a:blip r:embed="rId4"/>
          <a:stretch>
            <a:fillRect/>
          </a:stretch>
        </p:blipFill>
        <p:spPr>
          <a:xfrm>
            <a:off x="6925628" y="3044825"/>
            <a:ext cx="2160000" cy="1440000"/>
          </a:xfrm>
          <a:prstGeom prst="rect">
            <a:avLst/>
          </a:prstGeom>
        </p:spPr>
      </p:pic>
      <p:pic>
        <p:nvPicPr>
          <p:cNvPr id="11" name="图片 10" descr="model1"/>
          <p:cNvPicPr>
            <a:picLocks noChangeAspect="1"/>
          </p:cNvPicPr>
          <p:nvPr/>
        </p:nvPicPr>
        <p:blipFill>
          <a:blip r:embed="rId5"/>
          <a:srcRect r="30770"/>
          <a:stretch>
            <a:fillRect/>
          </a:stretch>
        </p:blipFill>
        <p:spPr>
          <a:xfrm>
            <a:off x="374015" y="3004820"/>
            <a:ext cx="4727575" cy="1619885"/>
          </a:xfrm>
          <a:prstGeom prst="rect">
            <a:avLst/>
          </a:prstGeom>
          <a:effectLst>
            <a:softEdge rad="12700"/>
          </a:effectLst>
        </p:spPr>
      </p:pic>
      <p:sp>
        <p:nvSpPr>
          <p:cNvPr id="12" name="Subtitle 2"/>
          <p:cNvSpPr>
            <a:spLocks noGrp="1"/>
          </p:cNvSpPr>
          <p:nvPr>
            <p:ph type="subTitle" idx="1"/>
          </p:nvPr>
        </p:nvSpPr>
        <p:spPr>
          <a:xfrm>
            <a:off x="803910" y="833120"/>
            <a:ext cx="2652395" cy="405130"/>
          </a:xfrm>
        </p:spPr>
        <p:txBody>
          <a:bodyPr>
            <a:normAutofit fontScale="90000" lnSpcReduction="20000"/>
          </a:bodyPr>
          <a:p>
            <a:pPr fontAlgn="auto">
              <a:lnSpc>
                <a:spcPct val="100000"/>
              </a:lnSpc>
              <a:spcBef>
                <a:spcPts val="700"/>
              </a:spcBef>
            </a:pPr>
            <a:r>
              <a:rPr lang="en-US" sz="2400" dirty="0">
                <a:latin typeface="Times New Roman" panose="02020603050405020304" charset="0"/>
                <a:cs typeface="Times New Roman" panose="02020603050405020304" charset="0"/>
              </a:rPr>
              <a:t>Block Effect Analysis</a:t>
            </a:r>
            <a:endParaRPr lang="en-US" sz="2400" dirty="0">
              <a:latin typeface="Times New Roman" panose="02020603050405020304" charset="0"/>
              <a:cs typeface="Times New Roman" panose="02020603050405020304" charset="0"/>
            </a:endParaRPr>
          </a:p>
        </p:txBody>
      </p:sp>
      <p:sp>
        <p:nvSpPr>
          <p:cNvPr id="13" name="文本框 12"/>
          <p:cNvSpPr txBox="1"/>
          <p:nvPr/>
        </p:nvSpPr>
        <p:spPr>
          <a:xfrm>
            <a:off x="4921750" y="2676525"/>
            <a:ext cx="1539240" cy="368300"/>
          </a:xfrm>
          <a:prstGeom prst="rect">
            <a:avLst/>
          </a:prstGeom>
        </p:spPr>
        <p:txBody>
          <a:bodyPr wrap="square" anchor="t">
            <a:spAutoFit/>
          </a:bodyPr>
          <a:p>
            <a:pPr algn="ctr"/>
            <a:r>
              <a:rPr lang="en-US" altLang="zh-CN">
                <a:sym typeface="+mn-ea"/>
              </a:rPr>
              <a:t>Block num=1</a:t>
            </a:r>
            <a:endParaRPr lang="en-US" altLang="zh-CN" dirty="0" smtClean="0">
              <a:sym typeface="+mn-ea"/>
            </a:endParaRPr>
          </a:p>
        </p:txBody>
      </p:sp>
      <p:sp>
        <p:nvSpPr>
          <p:cNvPr id="14" name="文本框 13"/>
          <p:cNvSpPr txBox="1"/>
          <p:nvPr/>
        </p:nvSpPr>
        <p:spPr>
          <a:xfrm>
            <a:off x="7236007" y="2676525"/>
            <a:ext cx="1539240" cy="368300"/>
          </a:xfrm>
          <a:prstGeom prst="rect">
            <a:avLst/>
          </a:prstGeom>
        </p:spPr>
        <p:txBody>
          <a:bodyPr wrap="square" anchor="t">
            <a:spAutoFit/>
          </a:bodyPr>
          <a:p>
            <a:pPr algn="ctr"/>
            <a:r>
              <a:rPr lang="en-US" altLang="zh-CN">
                <a:sym typeface="+mn-ea"/>
              </a:rPr>
              <a:t>Block num=2</a:t>
            </a:r>
            <a:endParaRPr lang="en-US" altLang="zh-CN" dirty="0" smtClean="0">
              <a:sym typeface="+mn-ea"/>
            </a:endParaRPr>
          </a:p>
        </p:txBody>
      </p:sp>
      <p:sp>
        <p:nvSpPr>
          <p:cNvPr id="15" name="文本框 14"/>
          <p:cNvSpPr txBox="1"/>
          <p:nvPr/>
        </p:nvSpPr>
        <p:spPr>
          <a:xfrm>
            <a:off x="7236007" y="4393565"/>
            <a:ext cx="1539240" cy="368300"/>
          </a:xfrm>
          <a:prstGeom prst="rect">
            <a:avLst/>
          </a:prstGeom>
        </p:spPr>
        <p:txBody>
          <a:bodyPr wrap="square" anchor="t">
            <a:spAutoFit/>
          </a:bodyPr>
          <a:p>
            <a:pPr algn="ctr"/>
            <a:r>
              <a:rPr lang="en-US" altLang="zh-CN">
                <a:sym typeface="+mn-ea"/>
              </a:rPr>
              <a:t>Block num=3</a:t>
            </a:r>
            <a:endParaRPr lang="en-US" altLang="zh-CN" dirty="0" smtClean="0">
              <a:sym typeface="+mn-ea"/>
            </a:endParaRPr>
          </a:p>
        </p:txBody>
      </p:sp>
      <p:pic>
        <p:nvPicPr>
          <p:cNvPr id="4" name="图片 3" descr="legend"/>
          <p:cNvPicPr>
            <a:picLocks noChangeAspect="1"/>
          </p:cNvPicPr>
          <p:nvPr/>
        </p:nvPicPr>
        <p:blipFill>
          <a:blip r:embed="rId6"/>
          <a:srcRect l="65233"/>
          <a:stretch>
            <a:fillRect/>
          </a:stretch>
        </p:blipFill>
        <p:spPr>
          <a:xfrm>
            <a:off x="5923915" y="1352550"/>
            <a:ext cx="672465" cy="1440180"/>
          </a:xfrm>
          <a:prstGeom prst="rect">
            <a:avLst/>
          </a:prstGeom>
        </p:spPr>
      </p:pic>
      <p:pic>
        <p:nvPicPr>
          <p:cNvPr id="8" name="图片 7" descr="legend"/>
          <p:cNvPicPr>
            <a:picLocks noChangeAspect="1"/>
          </p:cNvPicPr>
          <p:nvPr/>
        </p:nvPicPr>
        <p:blipFill>
          <a:blip r:embed="rId6"/>
          <a:srcRect l="65233"/>
          <a:stretch>
            <a:fillRect/>
          </a:stretch>
        </p:blipFill>
        <p:spPr>
          <a:xfrm>
            <a:off x="8263890" y="3094990"/>
            <a:ext cx="672465" cy="1440180"/>
          </a:xfrm>
          <a:prstGeom prst="rect">
            <a:avLst/>
          </a:prstGeom>
        </p:spPr>
      </p:pic>
      <p:pic>
        <p:nvPicPr>
          <p:cNvPr id="10" name="图片 9" descr="legend"/>
          <p:cNvPicPr>
            <a:picLocks noChangeAspect="1"/>
          </p:cNvPicPr>
          <p:nvPr/>
        </p:nvPicPr>
        <p:blipFill>
          <a:blip r:embed="rId6"/>
          <a:srcRect l="65233"/>
          <a:stretch>
            <a:fillRect/>
          </a:stretch>
        </p:blipFill>
        <p:spPr>
          <a:xfrm>
            <a:off x="8258175" y="1352550"/>
            <a:ext cx="672465" cy="14401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9893" y="1561465"/>
            <a:ext cx="5784215" cy="628650"/>
          </a:xfrm>
        </p:spPr>
        <p:txBody>
          <a:bodyPr>
            <a:normAutofit/>
          </a:bodyPr>
          <a:lstStyle/>
          <a:p>
            <a:pPr algn="ctr"/>
            <a:r>
              <a:rPr lang="en-US" altLang="zh-CN">
                <a:latin typeface="Times New Roman" panose="02020603050405020304" charset="0"/>
                <a:cs typeface="Times New Roman" panose="02020603050405020304" charset="0"/>
                <a:sym typeface="+mn-ea"/>
              </a:rPr>
              <a:t>Thank you for your attention!</a:t>
            </a:r>
            <a:endParaRPr lang="en-US" altLang="zh-CN">
              <a:latin typeface="Times New Roman" panose="02020603050405020304" charset="0"/>
              <a:cs typeface="Times New Roman" panose="02020603050405020304" charset="0"/>
              <a:sym typeface="+mn-ea"/>
            </a:endParaRPr>
          </a:p>
        </p:txBody>
      </p:sp>
      <p:sp>
        <p:nvSpPr>
          <p:cNvPr id="4" name="Slide Number Placeholder 3"/>
          <p:cNvSpPr>
            <a:spLocks noGrp="1"/>
          </p:cNvSpPr>
          <p:nvPr>
            <p:ph type="sldNum" sz="quarter" idx="4"/>
          </p:nvPr>
        </p:nvSpPr>
        <p:spPr/>
        <p:txBody>
          <a:bodyPr/>
          <a:lstStyle/>
          <a:p>
            <a:fld id="{3DD97BEB-BAEF-0344-9D5C-EC73E478698A}" type="slidenum">
              <a:rPr lang="en-US" smtClean="0"/>
            </a:fld>
            <a:endParaRPr lang="en-US" dirty="0"/>
          </a:p>
        </p:txBody>
      </p:sp>
      <p:pic>
        <p:nvPicPr>
          <p:cNvPr id="6" name="图片 5" descr="横式标志"/>
          <p:cNvPicPr>
            <a:picLocks noChangeAspect="1"/>
          </p:cNvPicPr>
          <p:nvPr/>
        </p:nvPicPr>
        <p:blipFill>
          <a:blip r:embed="rId1"/>
          <a:stretch>
            <a:fillRect/>
          </a:stretch>
        </p:blipFill>
        <p:spPr>
          <a:xfrm>
            <a:off x="350520" y="250190"/>
            <a:ext cx="1056234" cy="288000"/>
          </a:xfrm>
          <a:prstGeom prst="rect">
            <a:avLst/>
          </a:prstGeom>
        </p:spPr>
      </p:pic>
      <p:sp>
        <p:nvSpPr>
          <p:cNvPr id="7" name="Title 1"/>
          <p:cNvSpPr>
            <a:spLocks noGrp="1"/>
          </p:cNvSpPr>
          <p:nvPr/>
        </p:nvSpPr>
        <p:spPr>
          <a:xfrm>
            <a:off x="787083" y="2988310"/>
            <a:ext cx="7569835" cy="628650"/>
          </a:xfrm>
          <a:prstGeom prst="rect">
            <a:avLst/>
          </a:prstGeom>
        </p:spPr>
        <p:txBody>
          <a:bodyPr vert="horz" lIns="91440" tIns="45720" rIns="91440" bIns="45720" rtlCol="0" anchor="b"/>
          <a:lstStyle>
            <a:lvl1pPr algn="l" defTabSz="685800" rtl="0" eaLnBrk="1" latinLnBrk="0" hangingPunct="1">
              <a:lnSpc>
                <a:spcPts val="2500"/>
              </a:lnSpc>
              <a:spcBef>
                <a:spcPct val="0"/>
              </a:spcBef>
              <a:buNone/>
              <a:defRPr sz="3300" b="1" i="0" kern="1200">
                <a:solidFill>
                  <a:srgbClr val="004578"/>
                </a:solidFill>
                <a:latin typeface="Calibri" panose="020F0502020204030204" charset="0"/>
                <a:ea typeface="Calibri" panose="020F0502020204030204" charset="0"/>
                <a:cs typeface="Calibri" panose="020F0502020204030204" charset="0"/>
              </a:defRPr>
            </a:lvl1pPr>
          </a:lstStyle>
          <a:p>
            <a:pPr indent="0" algn="ctr" fontAlgn="auto">
              <a:lnSpc>
                <a:spcPct val="150000"/>
              </a:lnSpc>
            </a:pPr>
            <a:r>
              <a:rPr lang="en-US" altLang="zh-CN" sz="1800">
                <a:latin typeface="Times New Roman" panose="02020603050405020304" charset="0"/>
                <a:cs typeface="Times New Roman" panose="02020603050405020304" charset="0"/>
                <a:sym typeface="+mn-ea"/>
              </a:rPr>
              <a:t>The relevant code and data for the article are available at the following link:</a:t>
            </a:r>
            <a:r>
              <a:rPr lang="en-US" altLang="zh-CN" sz="1200">
                <a:latin typeface="Times New Roman" panose="02020603050405020304" charset="0"/>
                <a:cs typeface="Times New Roman" panose="02020603050405020304" charset="0"/>
                <a:sym typeface="+mn-ea"/>
              </a:rPr>
              <a:t> </a:t>
            </a:r>
            <a:br>
              <a:rPr lang="en-US" altLang="zh-CN" sz="1200">
                <a:latin typeface="Times New Roman" panose="02020603050405020304" charset="0"/>
                <a:cs typeface="Times New Roman" panose="02020603050405020304" charset="0"/>
                <a:sym typeface="+mn-ea"/>
              </a:rPr>
            </a:br>
            <a:r>
              <a:rPr lang="en-US" altLang="zh-CN" sz="1200" u="sng">
                <a:latin typeface="Times New Roman" panose="02020603050405020304" charset="0"/>
                <a:cs typeface="Times New Roman" panose="02020603050405020304" charset="0"/>
                <a:sym typeface="+mn-ea"/>
              </a:rPr>
              <a:t>https://github.com/CXL-edu/GRU-TAE-Temporal-Decomp-for-Battery-Fault-Diagnosis</a:t>
            </a:r>
            <a:endParaRPr lang="en-US" altLang="zh-CN" sz="1200" u="sng">
              <a:latin typeface="Times New Roman" panose="02020603050405020304" charset="0"/>
              <a:cs typeface="Times New Roman" panose="020206030504050203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1135"/>
            <a:ext cx="1537335" cy="758190"/>
          </a:xfrm>
        </p:spPr>
        <p:txBody>
          <a:bodyPr/>
          <a:lstStyle/>
          <a:p>
            <a:r>
              <a:rPr lang="en-US" sz="3200" dirty="0"/>
              <a:t>Outline </a:t>
            </a:r>
            <a:endParaRPr lang="en-US" sz="3200" dirty="0"/>
          </a:p>
        </p:txBody>
      </p:sp>
      <p:sp>
        <p:nvSpPr>
          <p:cNvPr id="3" name="Text Placeholder 2"/>
          <p:cNvSpPr>
            <a:spLocks noGrp="1"/>
          </p:cNvSpPr>
          <p:nvPr>
            <p:ph type="body" sz="quarter" idx="13"/>
          </p:nvPr>
        </p:nvSpPr>
        <p:spPr>
          <a:xfrm>
            <a:off x="628650" y="1240790"/>
            <a:ext cx="7886700" cy="3393440"/>
          </a:xfrm>
        </p:spPr>
        <p:txBody>
          <a:bodyPr>
            <a:normAutofit/>
          </a:bodyPr>
          <a:lstStyle/>
          <a:p>
            <a:pPr fontAlgn="auto">
              <a:lnSpc>
                <a:spcPct val="150000"/>
              </a:lnSpc>
              <a:spcBef>
                <a:spcPts val="700"/>
              </a:spcBef>
            </a:pPr>
            <a:r>
              <a:rPr lang="en-US" altLang="zh-CN" sz="2000" b="1">
                <a:latin typeface="Times New Roman" panose="02020603050405020304" charset="0"/>
                <a:cs typeface="Times New Roman" panose="02020603050405020304" charset="0"/>
                <a:sym typeface="+mn-ea"/>
              </a:rPr>
              <a:t>Background and Motivation</a:t>
            </a:r>
            <a:r>
              <a:rPr lang="en-US" altLang="zh-CN" sz="2000">
                <a:latin typeface="Times New Roman" panose="02020603050405020304" charset="0"/>
                <a:cs typeface="Times New Roman" panose="02020603050405020304" charset="0"/>
                <a:sym typeface="+mn-ea"/>
              </a:rPr>
              <a:t> </a:t>
            </a:r>
            <a:r>
              <a:rPr lang="en-US" altLang="zh-CN" sz="2000">
                <a:solidFill>
                  <a:schemeClr val="bg1">
                    <a:lumMod val="50000"/>
                  </a:schemeClr>
                </a:solidFill>
                <a:latin typeface="Times New Roman" panose="02020603050405020304" charset="0"/>
                <a:cs typeface="Times New Roman" panose="02020603050405020304" charset="0"/>
                <a:sym typeface="+mn-ea"/>
              </a:rPr>
              <a:t>(1min)</a:t>
            </a:r>
            <a:endParaRPr lang="en-US" altLang="zh-CN" sz="2000" b="1">
              <a:latin typeface="Times New Roman" panose="02020603050405020304" charset="0"/>
              <a:cs typeface="Times New Roman" panose="02020603050405020304" charset="0"/>
            </a:endParaRPr>
          </a:p>
          <a:p>
            <a:pPr algn="l" fontAlgn="auto">
              <a:lnSpc>
                <a:spcPct val="150000"/>
              </a:lnSpc>
              <a:spcBef>
                <a:spcPts val="700"/>
              </a:spcBef>
              <a:buSzTx/>
            </a:pPr>
            <a:r>
              <a:rPr lang="en-US" altLang="zh-CN" sz="2000" b="1">
                <a:latin typeface="Times New Roman" panose="02020603050405020304" charset="0"/>
                <a:cs typeface="Times New Roman" panose="02020603050405020304" charset="0"/>
                <a:sym typeface="+mn-ea"/>
              </a:rPr>
              <a:t>Battery Pack and Dataset</a:t>
            </a:r>
            <a:r>
              <a:rPr lang="en-US" altLang="zh-CN" sz="2000">
                <a:latin typeface="Times New Roman" panose="02020603050405020304" charset="0"/>
                <a:cs typeface="Times New Roman" panose="02020603050405020304" charset="0"/>
                <a:sym typeface="+mn-ea"/>
              </a:rPr>
              <a:t> </a:t>
            </a:r>
            <a:r>
              <a:rPr lang="en-US" altLang="zh-CN" sz="2000">
                <a:solidFill>
                  <a:schemeClr val="bg1">
                    <a:lumMod val="50000"/>
                  </a:schemeClr>
                </a:solidFill>
                <a:latin typeface="Times New Roman" panose="02020603050405020304" charset="0"/>
                <a:cs typeface="Times New Roman" panose="02020603050405020304" charset="0"/>
                <a:sym typeface="+mn-ea"/>
              </a:rPr>
              <a:t>(1min)</a:t>
            </a:r>
            <a:endParaRPr lang="en-US" altLang="zh-CN" sz="2000" b="1">
              <a:latin typeface="Times New Roman" panose="02020603050405020304" charset="0"/>
              <a:cs typeface="Times New Roman" panose="02020603050405020304" charset="0"/>
              <a:sym typeface="+mn-ea"/>
            </a:endParaRPr>
          </a:p>
          <a:p>
            <a:pPr algn="l" fontAlgn="auto">
              <a:lnSpc>
                <a:spcPct val="150000"/>
              </a:lnSpc>
              <a:spcBef>
                <a:spcPts val="700"/>
              </a:spcBef>
              <a:buSzTx/>
            </a:pPr>
            <a:r>
              <a:rPr lang="en-US" altLang="zh-CN" sz="2000" b="1">
                <a:latin typeface="Times New Roman" panose="02020603050405020304" charset="0"/>
                <a:cs typeface="Times New Roman" panose="02020603050405020304" charset="0"/>
              </a:rPr>
              <a:t>Problem Analysis and Solution</a:t>
            </a:r>
            <a:r>
              <a:rPr lang="en-US" altLang="zh-CN" sz="2000">
                <a:latin typeface="Times New Roman" panose="02020603050405020304" charset="0"/>
                <a:cs typeface="Times New Roman" panose="02020603050405020304" charset="0"/>
              </a:rPr>
              <a:t> </a:t>
            </a:r>
            <a:r>
              <a:rPr lang="en-US" altLang="zh-CN" sz="2000">
                <a:solidFill>
                  <a:schemeClr val="bg1">
                    <a:lumMod val="50000"/>
                  </a:schemeClr>
                </a:solidFill>
                <a:latin typeface="Times New Roman" panose="02020603050405020304" charset="0"/>
                <a:cs typeface="Times New Roman" panose="02020603050405020304" charset="0"/>
                <a:sym typeface="+mn-ea"/>
              </a:rPr>
              <a:t>(2min)</a:t>
            </a:r>
            <a:endParaRPr lang="en-US" altLang="zh-CN" sz="2000" b="1">
              <a:latin typeface="Times New Roman" panose="02020603050405020304" charset="0"/>
              <a:cs typeface="Times New Roman" panose="02020603050405020304" charset="0"/>
            </a:endParaRPr>
          </a:p>
          <a:p>
            <a:pPr algn="l" fontAlgn="auto">
              <a:lnSpc>
                <a:spcPct val="150000"/>
              </a:lnSpc>
              <a:spcBef>
                <a:spcPts val="700"/>
              </a:spcBef>
              <a:buSzTx/>
            </a:pPr>
            <a:r>
              <a:rPr lang="en-US" altLang="zh-CN" sz="2000" b="1">
                <a:latin typeface="Times New Roman" panose="02020603050405020304" charset="0"/>
                <a:cs typeface="Times New Roman" panose="02020603050405020304" charset="0"/>
              </a:rPr>
              <a:t>Methodology</a:t>
            </a:r>
            <a:r>
              <a:rPr lang="en-US" altLang="zh-CN" sz="2000" b="1">
                <a:solidFill>
                  <a:schemeClr val="bg1">
                    <a:lumMod val="50000"/>
                  </a:schemeClr>
                </a:solidFill>
                <a:latin typeface="Times New Roman" panose="02020603050405020304" charset="0"/>
                <a:cs typeface="Times New Roman" panose="02020603050405020304" charset="0"/>
                <a:sym typeface="+mn-ea"/>
              </a:rPr>
              <a:t> </a:t>
            </a:r>
            <a:r>
              <a:rPr lang="en-US" altLang="zh-CN" sz="2000">
                <a:solidFill>
                  <a:schemeClr val="bg1">
                    <a:lumMod val="50000"/>
                  </a:schemeClr>
                </a:solidFill>
                <a:latin typeface="Times New Roman" panose="02020603050405020304" charset="0"/>
                <a:cs typeface="Times New Roman" panose="02020603050405020304" charset="0"/>
                <a:sym typeface="+mn-ea"/>
              </a:rPr>
              <a:t>(5min)</a:t>
            </a:r>
            <a:endParaRPr lang="en-US" altLang="zh-CN" sz="2000" b="1">
              <a:latin typeface="Times New Roman" panose="02020603050405020304" charset="0"/>
              <a:cs typeface="Times New Roman" panose="02020603050405020304" charset="0"/>
            </a:endParaRPr>
          </a:p>
          <a:p>
            <a:pPr lvl="1" algn="l">
              <a:buSzTx/>
            </a:pPr>
            <a:r>
              <a:rPr lang="en-US" altLang="zh-CN" sz="1800" b="1">
                <a:latin typeface="Times New Roman" panose="02020603050405020304" charset="0"/>
                <a:cs typeface="Times New Roman" panose="02020603050405020304" charset="0"/>
              </a:rPr>
              <a:t>Neural Network</a:t>
            </a:r>
            <a:endParaRPr lang="en-US" altLang="zh-CN" sz="1800" b="1">
              <a:latin typeface="Times New Roman" panose="02020603050405020304" charset="0"/>
              <a:cs typeface="Times New Roman" panose="02020603050405020304" charset="0"/>
            </a:endParaRPr>
          </a:p>
          <a:p>
            <a:pPr lvl="1" algn="l">
              <a:buSzTx/>
            </a:pPr>
            <a:r>
              <a:rPr lang="en-US" altLang="zh-CN" sz="1800" b="1">
                <a:latin typeface="Times New Roman" panose="02020603050405020304" charset="0"/>
                <a:cs typeface="Times New Roman" panose="02020603050405020304" charset="0"/>
              </a:rPr>
              <a:t>Self-adaptive Dynamic Threshold</a:t>
            </a:r>
            <a:endParaRPr lang="en-US" altLang="zh-CN" sz="1800" b="1">
              <a:latin typeface="Times New Roman" panose="02020603050405020304" charset="0"/>
              <a:cs typeface="Times New Roman" panose="02020603050405020304" charset="0"/>
            </a:endParaRPr>
          </a:p>
          <a:p>
            <a:pPr lvl="0" algn="l" fontAlgn="auto">
              <a:lnSpc>
                <a:spcPct val="150000"/>
              </a:lnSpc>
              <a:spcBef>
                <a:spcPts val="700"/>
              </a:spcBef>
              <a:buSzTx/>
            </a:pPr>
            <a:r>
              <a:rPr lang="en-US" altLang="zh-CN" sz="1800" b="1">
                <a:latin typeface="Times New Roman" panose="02020603050405020304" charset="0"/>
                <a:cs typeface="Times New Roman" panose="02020603050405020304" charset="0"/>
              </a:rPr>
              <a:t>Results Analysis and Discussion</a:t>
            </a:r>
            <a:r>
              <a:rPr lang="en-US" altLang="zh-CN" sz="1800">
                <a:latin typeface="Times New Roman" panose="02020603050405020304" charset="0"/>
                <a:cs typeface="Times New Roman" panose="02020603050405020304" charset="0"/>
                <a:sym typeface="+mn-ea"/>
              </a:rPr>
              <a:t> </a:t>
            </a:r>
            <a:r>
              <a:rPr lang="en-US" altLang="zh-CN" sz="1800">
                <a:solidFill>
                  <a:schemeClr val="bg1">
                    <a:lumMod val="50000"/>
                  </a:schemeClr>
                </a:solidFill>
                <a:latin typeface="Times New Roman" panose="02020603050405020304" charset="0"/>
                <a:cs typeface="Times New Roman" panose="02020603050405020304" charset="0"/>
                <a:sym typeface="+mn-ea"/>
              </a:rPr>
              <a:t>(2min)</a:t>
            </a:r>
            <a:endParaRPr lang="en-US" altLang="zh-CN" sz="1800" b="1">
              <a:latin typeface="Times New Roman" panose="02020603050405020304" charset="0"/>
              <a:cs typeface="Times New Roman" panose="02020603050405020304" charset="0"/>
            </a:endParaRPr>
          </a:p>
          <a:p>
            <a:endParaRPr lang="en-US" altLang="zh-CN" sz="1800" b="1" dirty="0">
              <a:latin typeface="Times New Roman" panose="02020603050405020304" charset="0"/>
              <a:cs typeface="Times New Roman" panose="02020603050405020304" charset="0"/>
            </a:endParaRPr>
          </a:p>
        </p:txBody>
      </p:sp>
      <p:pic>
        <p:nvPicPr>
          <p:cNvPr id="6" name="图片 5" descr="横式标志"/>
          <p:cNvPicPr>
            <a:picLocks noChangeAspect="1"/>
          </p:cNvPicPr>
          <p:nvPr/>
        </p:nvPicPr>
        <p:blipFill>
          <a:blip r:embed="rId1"/>
          <a:stretch>
            <a:fillRect/>
          </a:stretch>
        </p:blipFill>
        <p:spPr>
          <a:xfrm>
            <a:off x="7059930" y="4778375"/>
            <a:ext cx="924204" cy="25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053" y="41025"/>
            <a:ext cx="7285882" cy="944917"/>
          </a:xfrm>
        </p:spPr>
        <p:txBody>
          <a:bodyPr>
            <a:normAutofit/>
          </a:bodyPr>
          <a:lstStyle/>
          <a:p>
            <a:r>
              <a:rPr lang="en-US" altLang="zh-CN">
                <a:latin typeface="Times New Roman" panose="02020603050405020304" charset="0"/>
                <a:cs typeface="Times New Roman" panose="02020603050405020304" charset="0"/>
                <a:sym typeface="+mn-ea"/>
              </a:rPr>
              <a:t>Background and Motivation</a:t>
            </a:r>
            <a:endParaRPr lang="en-US" dirty="0"/>
          </a:p>
        </p:txBody>
      </p:sp>
      <p:sp>
        <p:nvSpPr>
          <p:cNvPr id="4" name="Slide Number Placeholder 3"/>
          <p:cNvSpPr>
            <a:spLocks noGrp="1"/>
          </p:cNvSpPr>
          <p:nvPr>
            <p:ph type="sldNum" sz="quarter" idx="4"/>
          </p:nvPr>
        </p:nvSpPr>
        <p:spPr/>
        <p:txBody>
          <a:bodyPr/>
          <a:lstStyle/>
          <a:p>
            <a:fld id="{3DD97BEB-BAEF-0344-9D5C-EC73E478698A}" type="slidenum">
              <a:rPr lang="en-US" smtClean="0"/>
            </a:fld>
            <a:endParaRPr lang="en-US" dirty="0"/>
          </a:p>
        </p:txBody>
      </p:sp>
      <p:pic>
        <p:nvPicPr>
          <p:cNvPr id="6" name="图片 5" descr="横式标志"/>
          <p:cNvPicPr>
            <a:picLocks noChangeAspect="1"/>
          </p:cNvPicPr>
          <p:nvPr/>
        </p:nvPicPr>
        <p:blipFill>
          <a:blip r:embed="rId1"/>
          <a:stretch>
            <a:fillRect/>
          </a:stretch>
        </p:blipFill>
        <p:spPr>
          <a:xfrm>
            <a:off x="6922135" y="250190"/>
            <a:ext cx="1056234" cy="288000"/>
          </a:xfrm>
          <a:prstGeom prst="rect">
            <a:avLst/>
          </a:prstGeom>
        </p:spPr>
      </p:pic>
      <p:pic>
        <p:nvPicPr>
          <p:cNvPr id="7" name="图片 6" descr="4MIQQ0@SOL@HTU[)YX05}IN"/>
          <p:cNvPicPr>
            <a:picLocks noChangeAspect="1"/>
          </p:cNvPicPr>
          <p:nvPr/>
        </p:nvPicPr>
        <p:blipFill>
          <a:blip r:embed="rId2"/>
          <a:stretch>
            <a:fillRect/>
          </a:stretch>
        </p:blipFill>
        <p:spPr>
          <a:xfrm>
            <a:off x="6294120" y="1184910"/>
            <a:ext cx="1547200" cy="1440000"/>
          </a:xfrm>
          <a:prstGeom prst="rect">
            <a:avLst/>
          </a:prstGeom>
          <a:noFill/>
          <a:effectLst>
            <a:outerShdw blurRad="63500" sx="102000" sy="102000" algn="ctr" rotWithShape="0">
              <a:prstClr val="black">
                <a:alpha val="40000"/>
              </a:prstClr>
            </a:outerShdw>
            <a:softEdge rad="12700"/>
          </a:effectLst>
        </p:spPr>
      </p:pic>
      <p:sp>
        <p:nvSpPr>
          <p:cNvPr id="9" name="Text Placeholder 2"/>
          <p:cNvSpPr>
            <a:spLocks noGrp="1"/>
          </p:cNvSpPr>
          <p:nvPr>
            <p:ph type="body" sz="quarter" idx="13"/>
          </p:nvPr>
        </p:nvSpPr>
        <p:spPr>
          <a:xfrm>
            <a:off x="332105" y="1060450"/>
            <a:ext cx="4743450" cy="2520950"/>
          </a:xfrm>
        </p:spPr>
        <p:txBody>
          <a:bodyPr>
            <a:noAutofit/>
          </a:bodyPr>
          <a:p>
            <a:pPr marL="0" indent="0">
              <a:buNone/>
            </a:pPr>
            <a:r>
              <a:rPr lang="en-US" sz="2000" dirty="0">
                <a:latin typeface="Times New Roman" panose="02020603050405020304" charset="0"/>
                <a:cs typeface="Times New Roman" panose="02020603050405020304" charset="0"/>
              </a:rPr>
              <a:t>Due to the dynamic work conditions of quadrupedal robots, the performance of batteries could be degraded and further cause serious safety issues. </a:t>
            </a:r>
            <a:endParaRPr lang="en-US" sz="2000" dirty="0">
              <a:latin typeface="Times New Roman" panose="02020603050405020304" charset="0"/>
              <a:cs typeface="Times New Roman" panose="02020603050405020304" charset="0"/>
            </a:endParaRPr>
          </a:p>
          <a:p>
            <a:pPr marL="0" indent="0">
              <a:buNone/>
            </a:pPr>
            <a:endParaRPr lang="en-US" sz="2000" dirty="0">
              <a:latin typeface="Times New Roman" panose="02020603050405020304" charset="0"/>
              <a:cs typeface="Times New Roman" panose="02020603050405020304" charset="0"/>
            </a:endParaRPr>
          </a:p>
          <a:p>
            <a:pPr marL="0" indent="0">
              <a:buNone/>
            </a:pPr>
            <a:r>
              <a:rPr lang="en-US" sz="2000" dirty="0">
                <a:latin typeface="Times New Roman" panose="02020603050405020304" charset="0"/>
                <a:cs typeface="Times New Roman" panose="02020603050405020304" charset="0"/>
              </a:rPr>
              <a:t>Therefore, it is crucial to design a feasible fault diagnosis method to ensure the safe and efficient operation of robots.</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053" y="41025"/>
            <a:ext cx="7285882" cy="944917"/>
          </a:xfrm>
        </p:spPr>
        <p:txBody>
          <a:bodyPr>
            <a:normAutofit/>
          </a:bodyPr>
          <a:lstStyle/>
          <a:p>
            <a:r>
              <a:rPr lang="en-US" altLang="zh-CN">
                <a:latin typeface="Times New Roman" panose="02020603050405020304" charset="0"/>
                <a:cs typeface="Times New Roman" panose="02020603050405020304" charset="0"/>
                <a:sym typeface="+mn-ea"/>
              </a:rPr>
              <a:t>Battery Pack and Dataset</a:t>
            </a:r>
            <a:endParaRPr lang="en-US" dirty="0"/>
          </a:p>
        </p:txBody>
      </p:sp>
      <p:sp>
        <p:nvSpPr>
          <p:cNvPr id="4" name="Slide Number Placeholder 3"/>
          <p:cNvSpPr>
            <a:spLocks noGrp="1"/>
          </p:cNvSpPr>
          <p:nvPr>
            <p:ph type="sldNum" sz="quarter" idx="4"/>
          </p:nvPr>
        </p:nvSpPr>
        <p:spPr/>
        <p:txBody>
          <a:bodyPr/>
          <a:lstStyle/>
          <a:p>
            <a:fld id="{3DD97BEB-BAEF-0344-9D5C-EC73E478698A}" type="slidenum">
              <a:rPr lang="en-US" smtClean="0"/>
            </a:fld>
            <a:endParaRPr lang="en-US" dirty="0"/>
          </a:p>
        </p:txBody>
      </p:sp>
      <p:pic>
        <p:nvPicPr>
          <p:cNvPr id="6" name="图片 5" descr="横式标志"/>
          <p:cNvPicPr>
            <a:picLocks noChangeAspect="1"/>
          </p:cNvPicPr>
          <p:nvPr/>
        </p:nvPicPr>
        <p:blipFill>
          <a:blip r:embed="rId1"/>
          <a:stretch>
            <a:fillRect/>
          </a:stretch>
        </p:blipFill>
        <p:spPr>
          <a:xfrm>
            <a:off x="6922135" y="250190"/>
            <a:ext cx="1056234" cy="288000"/>
          </a:xfrm>
          <a:prstGeom prst="rect">
            <a:avLst/>
          </a:prstGeom>
        </p:spPr>
      </p:pic>
      <p:pic>
        <p:nvPicPr>
          <p:cNvPr id="9" name="图片 8" descr="3d_test"/>
          <p:cNvPicPr>
            <a:picLocks noChangeAspect="1"/>
          </p:cNvPicPr>
          <p:nvPr/>
        </p:nvPicPr>
        <p:blipFill>
          <a:blip r:embed="rId2"/>
          <a:stretch>
            <a:fillRect/>
          </a:stretch>
        </p:blipFill>
        <p:spPr>
          <a:xfrm>
            <a:off x="4249420" y="400050"/>
            <a:ext cx="5400000" cy="2880000"/>
          </a:xfrm>
          <a:prstGeom prst="rect">
            <a:avLst/>
          </a:prstGeom>
        </p:spPr>
      </p:pic>
      <p:pic>
        <p:nvPicPr>
          <p:cNvPr id="13" name="图片 12"/>
          <p:cNvPicPr>
            <a:picLocks noChangeAspect="1"/>
          </p:cNvPicPr>
          <p:nvPr/>
        </p:nvPicPr>
        <p:blipFill>
          <a:blip r:embed="rId3"/>
          <a:stretch>
            <a:fillRect/>
          </a:stretch>
        </p:blipFill>
        <p:spPr>
          <a:xfrm>
            <a:off x="5030470" y="3742055"/>
            <a:ext cx="4006800" cy="1260000"/>
          </a:xfrm>
          <a:prstGeom prst="rect">
            <a:avLst/>
          </a:prstGeom>
        </p:spPr>
      </p:pic>
      <p:sp>
        <p:nvSpPr>
          <p:cNvPr id="14" name="Text Placeholder 2"/>
          <p:cNvSpPr>
            <a:spLocks noGrp="1"/>
          </p:cNvSpPr>
          <p:nvPr/>
        </p:nvSpPr>
        <p:spPr>
          <a:xfrm>
            <a:off x="262255" y="935990"/>
            <a:ext cx="5081905" cy="29578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rgbClr val="0066A1"/>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panose="02070309020205020404"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1800" dirty="0">
                <a:latin typeface="Times New Roman" panose="02020603050405020304" charset="0"/>
                <a:cs typeface="Times New Roman" panose="02020603050405020304" charset="0"/>
                <a:sym typeface="+mn-ea"/>
              </a:rPr>
              <a:t>This dataset comprises voltage collected from the battery pack of a quadruped robot, where each pack is composed of 7 battery cells in series. Basic information about the battery pack and individual cells is provided in the table below.</a:t>
            </a:r>
            <a:endParaRPr sz="1800" dirty="0">
              <a:latin typeface="Times New Roman" panose="02020603050405020304" charset="0"/>
              <a:cs typeface="Times New Roman" panose="02020603050405020304" charset="0"/>
              <a:sym typeface="+mn-ea"/>
            </a:endParaRPr>
          </a:p>
          <a:p>
            <a:endParaRPr sz="1800" dirty="0">
              <a:latin typeface="Times New Roman" panose="02020603050405020304" charset="0"/>
              <a:cs typeface="Times New Roman" panose="02020603050405020304" charset="0"/>
              <a:sym typeface="+mn-ea"/>
            </a:endParaRPr>
          </a:p>
          <a:p>
            <a:r>
              <a:rPr lang="zh-CN" altLang="en-US" sz="1800" dirty="0">
                <a:latin typeface="Times New Roman" panose="02020603050405020304" charset="0"/>
                <a:cs typeface="Times New Roman" panose="02020603050405020304" charset="0"/>
                <a:sym typeface="+mn-ea"/>
              </a:rPr>
              <a:t>The three-dimensional graph on the left displays voltage data of three battery cells within a certain battery pack.</a:t>
            </a:r>
            <a:endParaRPr lang="zh-CN" altLang="en-US" sz="1800" dirty="0">
              <a:latin typeface="Times New Roman" panose="02020603050405020304" charset="0"/>
              <a:cs typeface="Times New Roman" panose="0202060305040502030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053" y="41025"/>
            <a:ext cx="7285882" cy="944917"/>
          </a:xfrm>
        </p:spPr>
        <p:txBody>
          <a:bodyPr>
            <a:normAutofit/>
          </a:bodyPr>
          <a:lstStyle/>
          <a:p>
            <a:r>
              <a:rPr lang="en-US" altLang="zh-CN">
                <a:latin typeface="Times New Roman" panose="02020603050405020304" charset="0"/>
                <a:cs typeface="Times New Roman" panose="02020603050405020304" charset="0"/>
                <a:sym typeface="+mn-ea"/>
              </a:rPr>
              <a:t>Problem Analysis and Solution</a:t>
            </a:r>
            <a:endParaRPr lang="en-US" dirty="0"/>
          </a:p>
        </p:txBody>
      </p:sp>
      <p:sp>
        <p:nvSpPr>
          <p:cNvPr id="4" name="Slide Number Placeholder 3"/>
          <p:cNvSpPr>
            <a:spLocks noGrp="1"/>
          </p:cNvSpPr>
          <p:nvPr>
            <p:ph type="sldNum" sz="quarter" idx="4"/>
          </p:nvPr>
        </p:nvSpPr>
        <p:spPr/>
        <p:txBody>
          <a:bodyPr/>
          <a:lstStyle/>
          <a:p>
            <a:fld id="{3DD97BEB-BAEF-0344-9D5C-EC73E478698A}" type="slidenum">
              <a:rPr lang="en-US" smtClean="0"/>
            </a:fld>
            <a:endParaRPr lang="en-US" dirty="0"/>
          </a:p>
        </p:txBody>
      </p:sp>
      <p:pic>
        <p:nvPicPr>
          <p:cNvPr id="6" name="图片 5" descr="横式标志"/>
          <p:cNvPicPr>
            <a:picLocks noChangeAspect="1"/>
          </p:cNvPicPr>
          <p:nvPr/>
        </p:nvPicPr>
        <p:blipFill>
          <a:blip r:embed="rId1"/>
          <a:stretch>
            <a:fillRect/>
          </a:stretch>
        </p:blipFill>
        <p:spPr>
          <a:xfrm>
            <a:off x="6922135" y="250190"/>
            <a:ext cx="1056234" cy="288000"/>
          </a:xfrm>
          <a:prstGeom prst="rect">
            <a:avLst/>
          </a:prstGeom>
        </p:spPr>
      </p:pic>
      <p:pic>
        <p:nvPicPr>
          <p:cNvPr id="8" name="图片 7"/>
          <p:cNvPicPr>
            <a:picLocks noChangeAspect="1"/>
          </p:cNvPicPr>
          <p:nvPr/>
        </p:nvPicPr>
        <p:blipFill>
          <a:blip r:embed="rId2"/>
          <a:stretch>
            <a:fillRect/>
          </a:stretch>
        </p:blipFill>
        <p:spPr>
          <a:xfrm>
            <a:off x="4939030" y="1454785"/>
            <a:ext cx="4135411" cy="1800000"/>
          </a:xfrm>
          <a:prstGeom prst="rect">
            <a:avLst/>
          </a:prstGeom>
        </p:spPr>
      </p:pic>
      <p:sp>
        <p:nvSpPr>
          <p:cNvPr id="10" name="Text Placeholder 2"/>
          <p:cNvSpPr>
            <a:spLocks noGrp="1"/>
          </p:cNvSpPr>
          <p:nvPr>
            <p:ph type="body" sz="quarter" idx="13"/>
          </p:nvPr>
        </p:nvSpPr>
        <p:spPr>
          <a:xfrm>
            <a:off x="379095" y="1454785"/>
            <a:ext cx="4648835" cy="1995170"/>
          </a:xfrm>
        </p:spPr>
        <p:txBody>
          <a:bodyPr>
            <a:noAutofit/>
          </a:bodyPr>
          <a:p>
            <a:pPr marL="0" indent="0">
              <a:buNone/>
            </a:pPr>
            <a:r>
              <a:rPr lang="en-US" sz="2000" dirty="0">
                <a:latin typeface="Times New Roman" panose="02020603050405020304" charset="0"/>
                <a:cs typeface="Times New Roman" panose="02020603050405020304" charset="0"/>
              </a:rPr>
              <a:t>Battery fault causes significant changes in data distribution, which can be detected by thresholding. However, it is more important to predict the fault before it happens, based on subtle data changes. Data-driven methods can address this challenge.</a:t>
            </a:r>
            <a:endParaRPr lang="en-US" sz="2000" dirty="0">
              <a:latin typeface="Times New Roman" panose="02020603050405020304" charset="0"/>
              <a:cs typeface="Times New Roman" panose="02020603050405020304" charset="0"/>
            </a:endParaRPr>
          </a:p>
        </p:txBody>
      </p:sp>
      <p:sp>
        <p:nvSpPr>
          <p:cNvPr id="12" name="Subtitle 2"/>
          <p:cNvSpPr>
            <a:spLocks noGrp="1"/>
          </p:cNvSpPr>
          <p:nvPr>
            <p:ph type="subTitle" idx="1"/>
          </p:nvPr>
        </p:nvSpPr>
        <p:spPr>
          <a:xfrm>
            <a:off x="476250" y="1008380"/>
            <a:ext cx="2440940" cy="424180"/>
          </a:xfrm>
        </p:spPr>
        <p:txBody>
          <a:bodyPr>
            <a:normAutofit/>
          </a:bodyPr>
          <a:p>
            <a:r>
              <a:rPr lang="en-US" altLang="zh-CN">
                <a:latin typeface="Times New Roman" panose="02020603050405020304" charset="0"/>
                <a:cs typeface="Times New Roman" panose="02020603050405020304" charset="0"/>
                <a:sym typeface="+mn-ea"/>
              </a:rPr>
              <a:t>Problem Analysis</a:t>
            </a:r>
            <a:endParaRPr lang="en-US" dirty="0"/>
          </a:p>
        </p:txBody>
      </p:sp>
      <p:sp>
        <p:nvSpPr>
          <p:cNvPr id="13" name="文本框 12"/>
          <p:cNvSpPr txBox="1"/>
          <p:nvPr/>
        </p:nvSpPr>
        <p:spPr>
          <a:xfrm>
            <a:off x="3127375" y="3749040"/>
            <a:ext cx="3048000" cy="914400"/>
          </a:xfrm>
          <a:prstGeom prst="rect">
            <a:avLst/>
          </a:prstGeom>
        </p:spPr>
        <p:txBody>
          <a:bodyPr wrap="square">
            <a:noAutofit/>
          </a:bodyPr>
          <a:p>
            <a:pPr algn="l"/>
            <a:endParaRPr lang="zh-CN" altLang="en-US" dirty="0" smtClean="0"/>
          </a:p>
        </p:txBody>
      </p:sp>
      <p:sp>
        <p:nvSpPr>
          <p:cNvPr id="14" name="文本框 13"/>
          <p:cNvSpPr txBox="1"/>
          <p:nvPr/>
        </p:nvSpPr>
        <p:spPr>
          <a:xfrm>
            <a:off x="7226935" y="4210050"/>
            <a:ext cx="3048000" cy="914400"/>
          </a:xfrm>
          <a:prstGeom prst="rect">
            <a:avLst/>
          </a:prstGeom>
        </p:spPr>
        <p:txBody>
          <a:bodyPr wrap="square">
            <a:noAutofit/>
          </a:bodyPr>
          <a:p>
            <a:pPr algn="l"/>
            <a:endParaRPr lang="zh-CN" altLang="en-US"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latin typeface="Times New Roman" panose="02020603050405020304" charset="0"/>
                <a:cs typeface="Times New Roman" panose="02020603050405020304" charset="0"/>
                <a:sym typeface="+mn-ea"/>
              </a:rPr>
              <a:t>Problem Analysis and Solution</a:t>
            </a:r>
            <a:endParaRPr lang="en-US" dirty="0"/>
          </a:p>
        </p:txBody>
      </p:sp>
      <p:sp>
        <p:nvSpPr>
          <p:cNvPr id="3" name="Text Placeholder 2"/>
          <p:cNvSpPr>
            <a:spLocks noGrp="1"/>
          </p:cNvSpPr>
          <p:nvPr>
            <p:ph type="body" sz="quarter" idx="13"/>
          </p:nvPr>
        </p:nvSpPr>
        <p:spPr/>
        <p:txBody>
          <a:bodyPr/>
          <a:lstStyle/>
          <a:p>
            <a:r>
              <a:rPr lang="en-US" sz="1800" dirty="0"/>
              <a:t>Unsupervised learning of the model using data from normal battery operation, with model inputs as training labels, to learn the distribution of normal data.</a:t>
            </a:r>
            <a:endParaRPr lang="en-US" sz="1800" dirty="0"/>
          </a:p>
          <a:p>
            <a:r>
              <a:rPr lang="en-US" sz="1800" dirty="0"/>
              <a:t>When a battery fails, the data distribution changes, making it difficult for the model to reconstruct the original data, leading to increased reconstruction error.</a:t>
            </a:r>
            <a:endParaRPr lang="en-US" sz="1800" dirty="0"/>
          </a:p>
          <a:p>
            <a:r>
              <a:rPr lang="en-US" sz="1800" dirty="0"/>
              <a:t>When the error exceeds a threshold, a fault is indicated.</a:t>
            </a:r>
            <a:endParaRPr lang="en-US" sz="1800" dirty="0"/>
          </a:p>
        </p:txBody>
      </p:sp>
      <p:pic>
        <p:nvPicPr>
          <p:cNvPr id="6" name="图片 5" descr="横式标志"/>
          <p:cNvPicPr>
            <a:picLocks noChangeAspect="1"/>
          </p:cNvPicPr>
          <p:nvPr/>
        </p:nvPicPr>
        <p:blipFill>
          <a:blip r:embed="rId1"/>
          <a:stretch>
            <a:fillRect/>
          </a:stretch>
        </p:blipFill>
        <p:spPr>
          <a:xfrm>
            <a:off x="7059930" y="4778375"/>
            <a:ext cx="924204" cy="252000"/>
          </a:xfrm>
          <a:prstGeom prst="rect">
            <a:avLst/>
          </a:prstGeom>
        </p:spPr>
      </p:pic>
      <p:sp>
        <p:nvSpPr>
          <p:cNvPr id="12" name="Subtitle 2"/>
          <p:cNvSpPr>
            <a:spLocks noGrp="1"/>
          </p:cNvSpPr>
          <p:nvPr>
            <p:ph type="subTitle" idx="1"/>
          </p:nvPr>
        </p:nvSpPr>
        <p:spPr>
          <a:xfrm>
            <a:off x="803910" y="797560"/>
            <a:ext cx="4601845" cy="369570"/>
          </a:xfrm>
        </p:spPr>
        <p:txBody>
          <a:bodyPr>
            <a:normAutofit/>
          </a:bodyPr>
          <a:p>
            <a:r>
              <a:rPr lang="en-US" altLang="zh-CN">
                <a:latin typeface="Times New Roman" panose="02020603050405020304" charset="0"/>
                <a:cs typeface="Times New Roman" panose="02020603050405020304" charset="0"/>
                <a:sym typeface="+mn-ea"/>
              </a:rPr>
              <a:t>Data-driven methods predict battery fault</a:t>
            </a:r>
            <a:endParaRPr lang="en-US" altLang="zh-CN">
              <a:latin typeface="Times New Roman" panose="02020603050405020304" charset="0"/>
              <a:cs typeface="Times New Roman" panose="02020603050405020304" charset="0"/>
              <a:sym typeface="+mn-ea"/>
            </a:endParaRPr>
          </a:p>
        </p:txBody>
      </p:sp>
      <p:pic>
        <p:nvPicPr>
          <p:cNvPr id="13" name="图片 12"/>
          <p:cNvPicPr>
            <a:picLocks noChangeAspect="1"/>
          </p:cNvPicPr>
          <p:nvPr/>
        </p:nvPicPr>
        <p:blipFill>
          <a:blip r:embed="rId2"/>
          <a:stretch>
            <a:fillRect/>
          </a:stretch>
        </p:blipFill>
        <p:spPr>
          <a:xfrm>
            <a:off x="4799330" y="2802255"/>
            <a:ext cx="4135411" cy="1800000"/>
          </a:xfrm>
          <a:prstGeom prst="rect">
            <a:avLst/>
          </a:prstGeom>
        </p:spPr>
      </p:pic>
      <p:sp>
        <p:nvSpPr>
          <p:cNvPr id="14" name="矩形 13"/>
          <p:cNvSpPr/>
          <p:nvPr/>
        </p:nvSpPr>
        <p:spPr>
          <a:xfrm>
            <a:off x="629285" y="3280410"/>
            <a:ext cx="4170045" cy="682625"/>
          </a:xfrm>
          <a:prstGeom prst="rect">
            <a:avLst/>
          </a:prstGeom>
        </p:spPr>
        <p:txBody>
          <a:bodyPr vert="horz" wrap="square" lIns="91440" tIns="45720" rIns="91440" bIns="45720" rtlCol="0" anchor="t">
            <a:normAutofit/>
          </a:bodyPr>
          <a:lstStyle/>
          <a:p>
            <a:pPr lvl="0" indent="0" algn="l" defTabSz="685800">
              <a:lnSpc>
                <a:spcPct val="90000"/>
              </a:lnSpc>
              <a:spcBef>
                <a:spcPts val="750"/>
              </a:spcBef>
              <a:buClr>
                <a:srgbClr val="0066A1"/>
              </a:buClr>
              <a:buSzTx/>
              <a:buFont typeface="LucidaGrande" charset="0"/>
              <a:buNone/>
            </a:pPr>
            <a:r>
              <a:rPr lang="en-US" dirty="0">
                <a:sym typeface="+mn-ea"/>
              </a:rPr>
              <a:t>Comparison of original and reconstructed data in the battery fault region.</a:t>
            </a:r>
            <a:endParaRPr lang="en-US" dirty="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053" y="41025"/>
            <a:ext cx="7285882" cy="944917"/>
          </a:xfrm>
        </p:spPr>
        <p:txBody>
          <a:bodyPr>
            <a:normAutofit/>
          </a:bodyPr>
          <a:lstStyle/>
          <a:p>
            <a:r>
              <a:rPr lang="en-US" altLang="zh-CN">
                <a:latin typeface="Times New Roman" panose="02020603050405020304" charset="0"/>
                <a:cs typeface="Times New Roman" panose="02020603050405020304" charset="0"/>
                <a:sym typeface="+mn-ea"/>
              </a:rPr>
              <a:t>Methodology</a:t>
            </a:r>
            <a:endParaRPr lang="en-US" dirty="0"/>
          </a:p>
        </p:txBody>
      </p:sp>
      <p:sp>
        <p:nvSpPr>
          <p:cNvPr id="3" name="Subtitle 2"/>
          <p:cNvSpPr>
            <a:spLocks noGrp="1"/>
          </p:cNvSpPr>
          <p:nvPr>
            <p:ph type="subTitle" idx="1"/>
          </p:nvPr>
        </p:nvSpPr>
        <p:spPr>
          <a:xfrm>
            <a:off x="803910" y="919480"/>
            <a:ext cx="5006975" cy="1267460"/>
          </a:xfrm>
        </p:spPr>
        <p:txBody>
          <a:bodyPr>
            <a:normAutofit lnSpcReduction="10000"/>
          </a:bodyPr>
          <a:lstStyle/>
          <a:p>
            <a:pPr fontAlgn="auto">
              <a:lnSpc>
                <a:spcPct val="100000"/>
              </a:lnSpc>
              <a:spcBef>
                <a:spcPts val="700"/>
              </a:spcBef>
            </a:pPr>
            <a:r>
              <a:rPr lang="en-US" sz="2400" dirty="0">
                <a:latin typeface="Times New Roman" panose="02020603050405020304" charset="0"/>
                <a:cs typeface="Times New Roman" panose="02020603050405020304" charset="0"/>
              </a:rPr>
              <a:t>Neural Network</a:t>
            </a:r>
            <a:endParaRPr lang="en-US" sz="2400" dirty="0">
              <a:latin typeface="Times New Roman" panose="02020603050405020304" charset="0"/>
              <a:cs typeface="Times New Roman" panose="02020603050405020304" charset="0"/>
            </a:endParaRPr>
          </a:p>
          <a:p>
            <a:pPr fontAlgn="auto">
              <a:lnSpc>
                <a:spcPct val="100000"/>
              </a:lnSpc>
              <a:spcBef>
                <a:spcPts val="700"/>
              </a:spcBef>
            </a:pPr>
            <a:r>
              <a:rPr lang="en-US" sz="2400" dirty="0">
                <a:latin typeface="Times New Roman" panose="02020603050405020304" charset="0"/>
                <a:cs typeface="Times New Roman" panose="02020603050405020304" charset="0"/>
              </a:rPr>
              <a:t>Self-adaptive Dynamic Threshold</a:t>
            </a:r>
            <a:endParaRPr lang="en-US" sz="24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4"/>
          </p:nvPr>
        </p:nvSpPr>
        <p:spPr/>
        <p:txBody>
          <a:bodyPr/>
          <a:lstStyle/>
          <a:p>
            <a:fld id="{3DD97BEB-BAEF-0344-9D5C-EC73E478698A}" type="slidenum">
              <a:rPr lang="en-US" smtClean="0"/>
            </a:fld>
            <a:endParaRPr lang="en-US" dirty="0"/>
          </a:p>
        </p:txBody>
      </p:sp>
      <p:pic>
        <p:nvPicPr>
          <p:cNvPr id="6" name="图片 5" descr="横式标志"/>
          <p:cNvPicPr>
            <a:picLocks noChangeAspect="1"/>
          </p:cNvPicPr>
          <p:nvPr/>
        </p:nvPicPr>
        <p:blipFill>
          <a:blip r:embed="rId1"/>
          <a:stretch>
            <a:fillRect/>
          </a:stretch>
        </p:blipFill>
        <p:spPr>
          <a:xfrm>
            <a:off x="6922135" y="250190"/>
            <a:ext cx="1056234" cy="288000"/>
          </a:xfrm>
          <a:prstGeom prst="rect">
            <a:avLst/>
          </a:prstGeom>
        </p:spPr>
      </p:pic>
      <p:pic>
        <p:nvPicPr>
          <p:cNvPr id="5" name="图片 4" descr="model1"/>
          <p:cNvPicPr>
            <a:picLocks noChangeAspect="1"/>
          </p:cNvPicPr>
          <p:nvPr/>
        </p:nvPicPr>
        <p:blipFill>
          <a:blip r:embed="rId2"/>
          <a:stretch>
            <a:fillRect/>
          </a:stretch>
        </p:blipFill>
        <p:spPr>
          <a:xfrm>
            <a:off x="803910" y="1762125"/>
            <a:ext cx="6829040" cy="1620000"/>
          </a:xfrm>
          <a:prstGeom prst="rect">
            <a:avLst/>
          </a:prstGeom>
          <a:effectLst>
            <a:softEdge rad="127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52095" y="1269365"/>
            <a:ext cx="4773295" cy="2957830"/>
          </a:xfrm>
        </p:spPr>
        <p:txBody>
          <a:bodyPr/>
          <a:lstStyle/>
          <a:p>
            <a:r>
              <a:rPr lang="en-US" dirty="0"/>
              <a:t>Raw data and initialized residual term enter basic block initially.</a:t>
            </a:r>
            <a:endParaRPr lang="en-US" dirty="0"/>
          </a:p>
          <a:p>
            <a:r>
              <a:rPr lang="en-US" dirty="0"/>
              <a:t>If multiple modules are stacked, trend components and residual terms re-input into </a:t>
            </a:r>
            <a:r>
              <a:rPr lang="en-US" dirty="0">
                <a:sym typeface="+mn-ea"/>
              </a:rPr>
              <a:t>blocks </a:t>
            </a:r>
            <a:r>
              <a:rPr lang="en-US" dirty="0"/>
              <a:t>separately.</a:t>
            </a:r>
            <a:endParaRPr lang="en-US" dirty="0"/>
          </a:p>
          <a:p>
            <a:r>
              <a:rPr lang="en-US" dirty="0"/>
              <a:t>Trend component and residual term concatenated and input into linear layer to obtain reconstructed data.</a:t>
            </a:r>
            <a:endParaRPr lang="en-US" dirty="0"/>
          </a:p>
        </p:txBody>
      </p:sp>
      <p:pic>
        <p:nvPicPr>
          <p:cNvPr id="6" name="图片 5" descr="横式标志"/>
          <p:cNvPicPr>
            <a:picLocks noChangeAspect="1"/>
          </p:cNvPicPr>
          <p:nvPr/>
        </p:nvPicPr>
        <p:blipFill>
          <a:blip r:embed="rId1"/>
          <a:stretch>
            <a:fillRect/>
          </a:stretch>
        </p:blipFill>
        <p:spPr>
          <a:xfrm>
            <a:off x="7059930" y="4778375"/>
            <a:ext cx="924204" cy="252000"/>
          </a:xfrm>
          <a:prstGeom prst="rect">
            <a:avLst/>
          </a:prstGeom>
        </p:spPr>
      </p:pic>
      <p:pic>
        <p:nvPicPr>
          <p:cNvPr id="4" name="图片 3"/>
          <p:cNvPicPr>
            <a:picLocks noChangeAspect="1"/>
          </p:cNvPicPr>
          <p:nvPr/>
        </p:nvPicPr>
        <p:blipFill>
          <a:blip r:embed="rId2"/>
          <a:stretch>
            <a:fillRect/>
          </a:stretch>
        </p:blipFill>
        <p:spPr>
          <a:xfrm>
            <a:off x="5024755" y="1169670"/>
            <a:ext cx="3931235" cy="3600000"/>
          </a:xfrm>
          <a:prstGeom prst="rect">
            <a:avLst/>
          </a:prstGeom>
        </p:spPr>
      </p:pic>
      <p:pic>
        <p:nvPicPr>
          <p:cNvPr id="5" name="图片 4" descr="model1"/>
          <p:cNvPicPr>
            <a:picLocks noChangeAspect="1"/>
          </p:cNvPicPr>
          <p:nvPr/>
        </p:nvPicPr>
        <p:blipFill>
          <a:blip r:embed="rId3"/>
          <a:srcRect r="30770"/>
          <a:stretch>
            <a:fillRect/>
          </a:stretch>
        </p:blipFill>
        <p:spPr>
          <a:xfrm>
            <a:off x="252095" y="3115945"/>
            <a:ext cx="4727575" cy="1619885"/>
          </a:xfrm>
          <a:prstGeom prst="rect">
            <a:avLst/>
          </a:prstGeom>
          <a:effectLst>
            <a:softEdge rad="12700"/>
          </a:effectLst>
        </p:spPr>
      </p:pic>
      <p:sp>
        <p:nvSpPr>
          <p:cNvPr id="9" name="Title 1"/>
          <p:cNvSpPr>
            <a:spLocks noGrp="1"/>
          </p:cNvSpPr>
          <p:nvPr>
            <p:ph type="title"/>
          </p:nvPr>
        </p:nvSpPr>
        <p:spPr>
          <a:xfrm>
            <a:off x="90805" y="446405"/>
            <a:ext cx="8884920" cy="602615"/>
          </a:xfrm>
        </p:spPr>
        <p:txBody>
          <a:bodyPr/>
          <a:lstStyle/>
          <a:p>
            <a:pPr marL="0" indent="0" fontAlgn="auto">
              <a:lnSpc>
                <a:spcPts val="3000"/>
              </a:lnSpc>
            </a:pPr>
            <a:r>
              <a:rPr lang="en-US" altLang="zh-CN" sz="2800">
                <a:latin typeface="Times New Roman" panose="02020603050405020304" charset="0"/>
                <a:cs typeface="Times New Roman" panose="02020603050405020304" charset="0"/>
                <a:sym typeface="+mn-ea"/>
              </a:rPr>
              <a:t>Methodology - </a:t>
            </a:r>
            <a:r>
              <a:rPr lang="en-US" sz="2400" i="1" dirty="0">
                <a:solidFill>
                  <a:srgbClr val="0073AE"/>
                </a:solidFill>
                <a:latin typeface="Times New Roman" panose="02020603050405020304" charset="0"/>
                <a:cs typeface="Times New Roman" panose="02020603050405020304" charset="0"/>
                <a:sym typeface="+mn-ea"/>
              </a:rPr>
              <a:t>GRU-TemporalAttention Model with Time Series Decomposition Module</a:t>
            </a:r>
            <a:r>
              <a:rPr lang="en-US" sz="2400" i="1" dirty="0">
                <a:solidFill>
                  <a:srgbClr val="0073AE"/>
                </a:solidFill>
                <a:latin typeface="Times New Roman" panose="02020603050405020304" charset="0"/>
                <a:cs typeface="Times New Roman" panose="02020603050405020304" charset="0"/>
                <a:sym typeface="+mn-ea"/>
              </a:rPr>
              <a:t> </a:t>
            </a:r>
            <a:endParaRPr lang="en-US" sz="2400" i="1" dirty="0">
              <a:solidFill>
                <a:srgbClr val="0073AE"/>
              </a:solidFill>
              <a:latin typeface="Times New Roman" panose="02020603050405020304" charset="0"/>
              <a:cs typeface="Times New Roman" panose="020206030504050203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05" y="446405"/>
            <a:ext cx="8884920" cy="602615"/>
          </a:xfrm>
        </p:spPr>
        <p:txBody>
          <a:bodyPr/>
          <a:lstStyle/>
          <a:p>
            <a:pPr marL="0" indent="0" fontAlgn="auto">
              <a:lnSpc>
                <a:spcPts val="3000"/>
              </a:lnSpc>
            </a:pPr>
            <a:r>
              <a:rPr lang="en-US" altLang="zh-CN" sz="2800">
                <a:latin typeface="Times New Roman" panose="02020603050405020304" charset="0"/>
                <a:cs typeface="Times New Roman" panose="02020603050405020304" charset="0"/>
                <a:sym typeface="+mn-ea"/>
              </a:rPr>
              <a:t>Methodology - </a:t>
            </a:r>
            <a:r>
              <a:rPr lang="en-US" sz="2400" i="1" dirty="0">
                <a:solidFill>
                  <a:srgbClr val="0073AE"/>
                </a:solidFill>
                <a:latin typeface="Times New Roman" panose="02020603050405020304" charset="0"/>
                <a:cs typeface="Times New Roman" panose="02020603050405020304" charset="0"/>
                <a:sym typeface="+mn-ea"/>
              </a:rPr>
              <a:t>GRU-TemporalAttention Model with Time Series Decomposition Module</a:t>
            </a:r>
            <a:r>
              <a:rPr lang="en-US" sz="2400" i="1" dirty="0">
                <a:solidFill>
                  <a:srgbClr val="0073AE"/>
                </a:solidFill>
                <a:latin typeface="Times New Roman" panose="02020603050405020304" charset="0"/>
                <a:cs typeface="Times New Roman" panose="02020603050405020304" charset="0"/>
                <a:sym typeface="+mn-ea"/>
              </a:rPr>
              <a:t> </a:t>
            </a:r>
            <a:endParaRPr lang="en-US" sz="2400" i="1" dirty="0">
              <a:solidFill>
                <a:srgbClr val="0073AE"/>
              </a:solidFill>
              <a:latin typeface="Times New Roman" panose="02020603050405020304" charset="0"/>
              <a:cs typeface="Times New Roman" panose="02020603050405020304" charset="0"/>
              <a:sym typeface="+mn-ea"/>
            </a:endParaRPr>
          </a:p>
        </p:txBody>
      </p:sp>
      <p:sp>
        <p:nvSpPr>
          <p:cNvPr id="3" name="Text Placeholder 2"/>
          <p:cNvSpPr>
            <a:spLocks noGrp="1"/>
          </p:cNvSpPr>
          <p:nvPr>
            <p:ph type="body" sz="quarter" idx="13"/>
          </p:nvPr>
        </p:nvSpPr>
        <p:spPr>
          <a:xfrm>
            <a:off x="57150" y="1189355"/>
            <a:ext cx="9086850" cy="2957830"/>
          </a:xfrm>
        </p:spPr>
        <p:txBody>
          <a:bodyPr/>
          <a:lstStyle/>
          <a:p>
            <a:r>
              <a:rPr lang="en-US" sz="2000" dirty="0">
                <a:latin typeface="Times New Roman" panose="02020603050405020304" charset="0"/>
                <a:cs typeface="Times New Roman" panose="02020603050405020304" charset="0"/>
              </a:rPr>
              <a:t>Series Decomposition:</a:t>
            </a:r>
            <a:endParaRPr lang="en-US" sz="2000" dirty="0">
              <a:latin typeface="Times New Roman" panose="02020603050405020304" charset="0"/>
              <a:cs typeface="Times New Roman" panose="02020603050405020304" charset="0"/>
            </a:endParaRPr>
          </a:p>
          <a:p>
            <a:pPr lvl="1"/>
            <a:r>
              <a:rPr lang="en-US" sz="1800" dirty="0"/>
              <a:t>Applies sliding window moving average to extract trend term from data.</a:t>
            </a:r>
            <a:endParaRPr lang="en-US" sz="1800" dirty="0"/>
          </a:p>
          <a:p>
            <a:pPr lvl="1"/>
            <a:r>
              <a:rPr lang="en-US" sz="1800" dirty="0"/>
              <a:t>Subtracts </a:t>
            </a:r>
            <a:r>
              <a:rPr lang="en-US" sz="1800" dirty="0">
                <a:sym typeface="+mn-ea"/>
              </a:rPr>
              <a:t>trend term</a:t>
            </a:r>
            <a:r>
              <a:rPr lang="en-US" sz="1800" dirty="0"/>
              <a:t> from original data to obtain residual term.</a:t>
            </a:r>
            <a:endParaRPr lang="en-US" sz="1800" dirty="0"/>
          </a:p>
          <a:p>
            <a:pPr lvl="0"/>
            <a:r>
              <a:rPr lang="en-US" sz="2000" dirty="0">
                <a:latin typeface="Times New Roman" panose="02020603050405020304" charset="0"/>
                <a:cs typeface="Times New Roman" panose="02020603050405020304" charset="0"/>
              </a:rPr>
              <a:t>GRU:</a:t>
            </a:r>
            <a:r>
              <a:rPr lang="en-US" sz="1600" dirty="0"/>
              <a:t> </a:t>
            </a:r>
            <a:r>
              <a:rPr lang="en-US" sz="1800" dirty="0"/>
              <a:t>Abbreviation for Gated Recurrent Unit.</a:t>
            </a:r>
            <a:endParaRPr lang="en-US" sz="1600" dirty="0"/>
          </a:p>
          <a:p>
            <a:pPr lvl="0"/>
            <a:r>
              <a:rPr lang="en-US" sz="2000" dirty="0">
                <a:latin typeface="Times New Roman" panose="02020603050405020304" charset="0"/>
                <a:cs typeface="Times New Roman" panose="02020603050405020304" charset="0"/>
              </a:rPr>
              <a:t>Linear:</a:t>
            </a:r>
            <a:r>
              <a:rPr lang="en-US" sz="1600" dirty="0"/>
              <a:t> </a:t>
            </a:r>
            <a:r>
              <a:rPr lang="en-US" sz="1800" dirty="0"/>
              <a:t>Represents the basic fully connected layer.</a:t>
            </a:r>
            <a:endParaRPr lang="en-US" sz="1800" dirty="0"/>
          </a:p>
          <a:p>
            <a:pPr lvl="0"/>
            <a:r>
              <a:rPr lang="en-US" sz="1800" dirty="0">
                <a:latin typeface="Times New Roman" panose="02020603050405020304" charset="0"/>
                <a:cs typeface="Times New Roman" panose="02020603050405020304" charset="0"/>
                <a:sym typeface="+mn-ea"/>
              </a:rPr>
              <a:t>Temporal Attention:</a:t>
            </a:r>
            <a:r>
              <a:rPr lang="en-US" sz="1800" dirty="0">
                <a:sym typeface="+mn-ea"/>
              </a:rPr>
              <a:t> Application of attention methods in the time dimension.</a:t>
            </a:r>
            <a:endParaRPr lang="en-US" sz="1800" dirty="0"/>
          </a:p>
          <a:p>
            <a:pPr lvl="0"/>
            <a:endParaRPr lang="en-US" sz="1800" dirty="0"/>
          </a:p>
        </p:txBody>
      </p:sp>
      <p:pic>
        <p:nvPicPr>
          <p:cNvPr id="6" name="图片 5" descr="横式标志"/>
          <p:cNvPicPr>
            <a:picLocks noChangeAspect="1"/>
          </p:cNvPicPr>
          <p:nvPr/>
        </p:nvPicPr>
        <p:blipFill>
          <a:blip r:embed="rId1"/>
          <a:stretch>
            <a:fillRect/>
          </a:stretch>
        </p:blipFill>
        <p:spPr>
          <a:xfrm>
            <a:off x="8071485" y="4510405"/>
            <a:ext cx="924204" cy="252000"/>
          </a:xfrm>
          <a:prstGeom prst="rect">
            <a:avLst/>
          </a:prstGeom>
        </p:spPr>
      </p:pic>
      <p:pic>
        <p:nvPicPr>
          <p:cNvPr id="7" name="图片 6" descr="model1"/>
          <p:cNvPicPr>
            <a:picLocks noChangeAspect="1"/>
          </p:cNvPicPr>
          <p:nvPr/>
        </p:nvPicPr>
        <p:blipFill>
          <a:blip r:embed="rId2"/>
          <a:stretch>
            <a:fillRect/>
          </a:stretch>
        </p:blipFill>
        <p:spPr>
          <a:xfrm>
            <a:off x="855345" y="3285490"/>
            <a:ext cx="6829040" cy="1620000"/>
          </a:xfrm>
          <a:prstGeom prst="rect">
            <a:avLst/>
          </a:prstGeom>
          <a:effectLst>
            <a:softEdge rad="12700"/>
          </a:effectLst>
        </p:spPr>
      </p:pic>
      <p:pic>
        <p:nvPicPr>
          <p:cNvPr id="8" name="图片 7"/>
          <p:cNvPicPr>
            <a:picLocks noChangeAspect="1"/>
          </p:cNvPicPr>
          <p:nvPr/>
        </p:nvPicPr>
        <p:blipFill>
          <a:blip r:embed="rId3"/>
          <a:stretch>
            <a:fillRect/>
          </a:stretch>
        </p:blipFill>
        <p:spPr>
          <a:xfrm>
            <a:off x="5594985" y="2292350"/>
            <a:ext cx="2089150" cy="558800"/>
          </a:xfrm>
          <a:prstGeom prst="rect">
            <a:avLst/>
          </a:prstGeom>
        </p:spPr>
      </p:pic>
    </p:spTree>
  </p:cSld>
  <p:clrMapOvr>
    <a:masterClrMapping/>
  </p:clrMapOvr>
</p:sld>
</file>

<file path=ppt/tags/tag1.xml><?xml version="1.0" encoding="utf-8"?>
<p:tagLst xmlns:p="http://schemas.openxmlformats.org/presentationml/2006/main">
  <p:tag name="commondata" val="eyJoZGlkIjoiOWE1Y2MwNjJlZTJiY2VmMjM1Y2FlYWM4YzFiYzYzZjYifQ=="/>
</p:tagLst>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Autofit/>
      </a:bodyPr>
      <a:lstStyle>
        <a:defPPr algn="l">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16-DCI-113_Branded_PPT_Template_B_Final_FullScreen</Template>
  <TotalTime>0</TotalTime>
  <Words>4275</Words>
  <Application>WPS 演示</Application>
  <PresentationFormat>On-screen Show (16:9)</PresentationFormat>
  <Paragraphs>115</Paragraphs>
  <Slides>14</Slides>
  <Notes>1</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14</vt:i4>
      </vt:variant>
    </vt:vector>
  </HeadingPairs>
  <TitlesOfParts>
    <vt:vector size="45" baseType="lpstr">
      <vt:lpstr>Arial</vt:lpstr>
      <vt:lpstr>宋体</vt:lpstr>
      <vt:lpstr>Wingdings</vt:lpstr>
      <vt:lpstr>LucidaGrande</vt:lpstr>
      <vt:lpstr>Segoe Print</vt:lpstr>
      <vt:lpstr>Calibri</vt:lpstr>
      <vt:lpstr>Courier New</vt:lpstr>
      <vt:lpstr>Times New Roman</vt:lpstr>
      <vt:lpstr>微软雅黑</vt:lpstr>
      <vt:lpstr>Arial Unicode MS</vt:lpstr>
      <vt:lpstr>等线</vt:lpstr>
      <vt:lpstr>Calibri Light</vt:lpstr>
      <vt:lpstr>华文新魏</vt:lpstr>
      <vt:lpstr>新宋体</vt:lpstr>
      <vt:lpstr>黑体</vt:lpstr>
      <vt:lpstr>Malgun Gothic</vt:lpstr>
      <vt:lpstr>Microsoft JhengHei</vt:lpstr>
      <vt:lpstr>Microsoft JhengHei Light</vt:lpstr>
      <vt:lpstr>Microsoft JhengHei UI</vt:lpstr>
      <vt:lpstr>Microsoft YaHei UI Light</vt:lpstr>
      <vt:lpstr>MS UI Gothic</vt:lpstr>
      <vt:lpstr>Yu Gothic Light</vt:lpstr>
      <vt:lpstr>Yu Gothic UI Light</vt:lpstr>
      <vt:lpstr>Bahnschrift</vt:lpstr>
      <vt:lpstr>Bahnschrift SemiBold</vt:lpstr>
      <vt:lpstr>Bahnschrift SemiBold Condensed</vt:lpstr>
      <vt:lpstr>Bauhaus 93</vt:lpstr>
      <vt:lpstr>Baskerville Old Face</vt:lpstr>
      <vt:lpstr>Bahnschrift SemiLight SemiConde</vt:lpstr>
      <vt:lpstr>Bahnschrift SemiLight Condensed</vt:lpstr>
      <vt:lpstr>Theme 1</vt:lpstr>
      <vt:lpstr>GRU-TemporalAttention Model with Time Series Decomposition Module for Battery Fault Diagnosis in Quadrupedal Robots</vt:lpstr>
      <vt:lpstr>Outline </vt:lpstr>
      <vt:lpstr>Background and Motivation</vt:lpstr>
      <vt:lpstr>Battery Pack and Dataset</vt:lpstr>
      <vt:lpstr>Problem Analysis and Solution</vt:lpstr>
      <vt:lpstr>Problem Analysis and Solution</vt:lpstr>
      <vt:lpstr>Methodology</vt:lpstr>
      <vt:lpstr>Methodology - GRU-TemporalAttention Model with Time Series Decomposition Module </vt:lpstr>
      <vt:lpstr>Methodology - GRU-TemporalAttention Model with Time Series Decomposition Module </vt:lpstr>
      <vt:lpstr>Methodology Self-adaptive Dynamic Threshold</vt:lpstr>
      <vt:lpstr>Results Analysis and Discussion</vt:lpstr>
      <vt:lpstr>Results Analysis and Discussion</vt:lpstr>
      <vt:lpstr>Results Analysis and Discussion</vt:lpstr>
      <vt:lpstr>Thank you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陈晓龙</cp:lastModifiedBy>
  <cp:revision>75</cp:revision>
  <dcterms:created xsi:type="dcterms:W3CDTF">2016-10-24T19:40:00Z</dcterms:created>
  <dcterms:modified xsi:type="dcterms:W3CDTF">2024-03-17T12:06:07Z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AFBE82AB19F24C099F8F78F8712A0BAE_12</vt:lpwstr>
  </property>
  <property fmtid="{D5CDD505-2E9C-101B-9397-08002B2CF9AE}" pid="3" name="KSOProductBuildVer">
    <vt:lpwstr>2052-12.1.0.16399</vt:lpwstr>
  </property>
</Properties>
</file>